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35"/>
  </p:notesMasterIdLst>
  <p:sldIdLst>
    <p:sldId id="284" r:id="rId2"/>
    <p:sldId id="454" r:id="rId3"/>
    <p:sldId id="473" r:id="rId4"/>
    <p:sldId id="514" r:id="rId5"/>
    <p:sldId id="527" r:id="rId6"/>
    <p:sldId id="528" r:id="rId7"/>
    <p:sldId id="529" r:id="rId8"/>
    <p:sldId id="583" r:id="rId9"/>
    <p:sldId id="513" r:id="rId10"/>
    <p:sldId id="477" r:id="rId11"/>
    <p:sldId id="556" r:id="rId12"/>
    <p:sldId id="530" r:id="rId13"/>
    <p:sldId id="464" r:id="rId14"/>
    <p:sldId id="521" r:id="rId15"/>
    <p:sldId id="465" r:id="rId16"/>
    <p:sldId id="458" r:id="rId17"/>
    <p:sldId id="459" r:id="rId18"/>
    <p:sldId id="518" r:id="rId19"/>
    <p:sldId id="461" r:id="rId20"/>
    <p:sldId id="522" r:id="rId21"/>
    <p:sldId id="462" r:id="rId22"/>
    <p:sldId id="466" r:id="rId23"/>
    <p:sldId id="515" r:id="rId24"/>
    <p:sldId id="479" r:id="rId25"/>
    <p:sldId id="469" r:id="rId26"/>
    <p:sldId id="478" r:id="rId27"/>
    <p:sldId id="558" r:id="rId28"/>
    <p:sldId id="485" r:id="rId29"/>
    <p:sldId id="385" r:id="rId30"/>
    <p:sldId id="526" r:id="rId31"/>
    <p:sldId id="435" r:id="rId32"/>
    <p:sldId id="516" r:id="rId33"/>
    <p:sldId id="401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宋磊" initials="宋磊" lastIdx="3" clrIdx="0"/>
  <p:cmAuthor id="1" name="杨 雷" initials="杨" lastIdx="3" clrIdx="0"/>
  <p:cmAuthor id="2" name="培涛 尹" initials="培尹" lastIdx="45" clrIdx="1"/>
  <p:cmAuthor id="3" name="Administrator" initials="A" lastIdx="1" clrIdx="2"/>
  <p:cmAuthor id="5" name="apple" initials="a" lastIdx="3" clrIdx="4"/>
  <p:cmAuthor id="6" name="A" initials="A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2D6C"/>
    <a:srgbClr val="ECE3DC"/>
    <a:srgbClr val="B2AA93"/>
    <a:srgbClr val="444E63"/>
    <a:srgbClr val="414455"/>
    <a:srgbClr val="596982"/>
    <a:srgbClr val="7F9BF5"/>
    <a:srgbClr val="D3F163"/>
    <a:srgbClr val="EE9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8" autoAdjust="0"/>
    <p:restoredTop sz="94643"/>
  </p:normalViewPr>
  <p:slideViewPr>
    <p:cSldViewPr snapToGrid="0">
      <p:cViewPr varScale="1">
        <p:scale>
          <a:sx n="89" d="100"/>
          <a:sy n="89" d="100"/>
        </p:scale>
        <p:origin x="-474" y="-108"/>
      </p:cViewPr>
      <p:guideLst>
        <p:guide orient="horz" pos="212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45C2-3550-44CA-BD00-6BEA66C0F349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EE12C-F394-4785-898D-F21C5BFF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111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  <a:t>2022/2/26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gpt.fy.chaoxing.com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 rot="11891394">
            <a:off x="7883799" y="26387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011526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07573" y="1387685"/>
            <a:ext cx="90024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400" dirty="0" smtClean="0"/>
              <a:t>尔雅通识教育选修课学习操作指南</a:t>
            </a:r>
            <a:r>
              <a:rPr lang="en-US" altLang="zh-CN" sz="4400" dirty="0" smtClean="0"/>
              <a:t>    </a:t>
            </a:r>
            <a:r>
              <a:rPr lang="zh-CN" altLang="zh-CN" sz="4400" dirty="0" smtClean="0"/>
              <a:t>（学生版）</a:t>
            </a:r>
            <a:endParaRPr lang="zh-CN" altLang="zh-CN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32004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随时随地 移动学习</a:t>
            </a:r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235" y="1619885"/>
            <a:ext cx="2654300" cy="5238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280" y="1619885"/>
            <a:ext cx="2647950" cy="52381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6790" y="1619885"/>
            <a:ext cx="2678430" cy="5238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385" y="562293"/>
            <a:ext cx="10531475" cy="86169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如何参加考试？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  <a:endParaRPr lang="zh-CN" altLang="en-US" sz="2800" b="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455" y="1542415"/>
            <a:ext cx="2706370" cy="53155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8625" y="1542415"/>
            <a:ext cx="2703195" cy="5315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56" descr="NMJI_J8L3L)KMC`0AU$[ZV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12" y="1737382"/>
            <a:ext cx="2459157" cy="512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图片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82" y="1737383"/>
            <a:ext cx="2593790" cy="516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图片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594" y="1738805"/>
            <a:ext cx="2593790" cy="519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308629" y="3767492"/>
            <a:ext cx="2519630" cy="355191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7999" y="1790941"/>
            <a:ext cx="302507" cy="265123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94752" y="615771"/>
            <a:ext cx="10808984" cy="109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65048" rIns="91440" bIns="165048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在学习过程中，如果遇到问题，可以“我”——“设置”——“帮助中心”中点击右上角的帮助寻求在线客服的帮助。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35512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0" y="6629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Calibri" panose="020F0502020204030204" pitchFamily="34" charset="0"/>
              </a:rPr>
              <a:t>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9715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4" name="文本框 31"/>
          <p:cNvSpPr txBox="1"/>
          <p:nvPr/>
        </p:nvSpPr>
        <p:spPr>
          <a:xfrm>
            <a:off x="459193" y="341166"/>
            <a:ext cx="3879850" cy="384175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lvl="0" indent="3048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如何寻求客服的帮助？</a:t>
            </a:r>
          </a:p>
        </p:txBody>
      </p:sp>
      <p:sp>
        <p:nvSpPr>
          <p:cNvPr id="15" name="矩形 14"/>
          <p:cNvSpPr/>
          <p:nvPr/>
        </p:nvSpPr>
        <p:spPr>
          <a:xfrm>
            <a:off x="-3464" y="247170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在线学习平台</a:t>
            </a: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电脑端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能进行学习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zh-CN" altLang="en-US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课程平台登录</a:t>
            </a: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</a:p>
        </p:txBody>
      </p:sp>
      <p:sp>
        <p:nvSpPr>
          <p:cNvPr id="8" name="MH_Entry_3"/>
          <p:cNvSpPr/>
          <p:nvPr>
            <p:custDataLst>
              <p:tags r:id="rId4"/>
            </p:custDataLst>
          </p:nvPr>
        </p:nvSpPr>
        <p:spPr>
          <a:xfrm flipH="1">
            <a:off x="5605016" y="416905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5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Number_2"/>
          <p:cNvSpPr/>
          <p:nvPr>
            <p:custDataLst>
              <p:tags r:id="rId6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image38.png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961390" y="1107440"/>
            <a:ext cx="10171430" cy="17843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87" name="Shape 1687">
            <a:hlinkClick r:id="rId3"/>
          </p:cNvPr>
          <p:cNvSpPr/>
          <p:nvPr/>
        </p:nvSpPr>
        <p:spPr>
          <a:xfrm>
            <a:off x="2627739" y="1699468"/>
            <a:ext cx="6319503" cy="649605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http://gwng.fanya.chaoxing.com</a:t>
            </a:r>
          </a:p>
        </p:txBody>
      </p:sp>
      <p:sp>
        <p:nvSpPr>
          <p:cNvPr id="4" name="文本框 31"/>
          <p:cNvSpPr txBox="1"/>
          <p:nvPr/>
        </p:nvSpPr>
        <p:spPr>
          <a:xfrm>
            <a:off x="540253" y="618075"/>
            <a:ext cx="6578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en-US" altLang="zh-CN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广东外语外贸大学南国商学院</a:t>
            </a:r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平台网站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07836" y="3074670"/>
            <a:ext cx="2909694" cy="3481535"/>
            <a:chOff x="3723705" y="620688"/>
            <a:chExt cx="4755881" cy="5690553"/>
          </a:xfrm>
        </p:grpSpPr>
        <p:sp>
          <p:nvSpPr>
            <p:cNvPr id="7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chemeClr val="tx1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5" tIns="45645" rIns="45645" bIns="45645" anchor="ctr"/>
            <a:lstStyle/>
            <a:p>
              <a:pPr algn="ctr"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sz="1000"/>
            </a:p>
          </p:txBody>
        </p:sp>
        <p:pic>
          <p:nvPicPr>
            <p:cNvPr id="8" name="image34.png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9" name="image35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36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Shape 1678"/>
            <p:cNvSpPr/>
            <p:nvPr/>
          </p:nvSpPr>
          <p:spPr>
            <a:xfrm>
              <a:off x="6283342" y="1536504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 dirty="0" err="1"/>
                <a:t>谷歌</a:t>
              </a:r>
              <a:endParaRPr sz="2800" dirty="0"/>
            </a:p>
          </p:txBody>
        </p:sp>
        <p:sp>
          <p:nvSpPr>
            <p:cNvPr id="12" name="Shape 1679"/>
            <p:cNvSpPr/>
            <p:nvPr/>
          </p:nvSpPr>
          <p:spPr>
            <a:xfrm>
              <a:off x="6283342" y="3184479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火狐</a:t>
              </a:r>
            </a:p>
          </p:txBody>
        </p:sp>
        <p:sp>
          <p:nvSpPr>
            <p:cNvPr id="13" name="Shape 1680"/>
            <p:cNvSpPr/>
            <p:nvPr/>
          </p:nvSpPr>
          <p:spPr>
            <a:xfrm>
              <a:off x="6283342" y="4805476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猎豹</a:t>
              </a:r>
            </a:p>
          </p:txBody>
        </p:sp>
      </p:grpSp>
      <p:sp>
        <p:nvSpPr>
          <p:cNvPr id="15" name="Shape 1681"/>
          <p:cNvSpPr/>
          <p:nvPr/>
        </p:nvSpPr>
        <p:spPr>
          <a:xfrm>
            <a:off x="2756043" y="3074669"/>
            <a:ext cx="2909694" cy="3481535"/>
          </a:xfrm>
          <a:prstGeom prst="roundRect">
            <a:avLst>
              <a:gd name="adj" fmla="val 10147"/>
            </a:avLst>
          </a:prstGeom>
          <a:solidFill>
            <a:schemeClr val="tx1"/>
          </a:solidFill>
          <a:ln w="38100">
            <a:solidFill>
              <a:srgbClr val="3A5E8A"/>
            </a:solidFill>
            <a:prstDash val="sysDot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sz="1000"/>
          </a:p>
        </p:txBody>
      </p:sp>
      <p:sp>
        <p:nvSpPr>
          <p:cNvPr id="16" name="Shape 1678"/>
          <p:cNvSpPr/>
          <p:nvPr/>
        </p:nvSpPr>
        <p:spPr>
          <a:xfrm>
            <a:off x="3077395" y="3368010"/>
            <a:ext cx="2236799" cy="286004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zh-CN" altLang="en-US" sz="2400" dirty="0">
                <a:solidFill>
                  <a:schemeClr val="bg2"/>
                </a:solidFill>
              </a:rPr>
              <a:t>推荐使用右侧所示浏览器，以获得最佳的体验。</a:t>
            </a:r>
          </a:p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 sz="2400" dirty="0">
                <a:solidFill>
                  <a:schemeClr val="bg2"/>
                </a:solidFill>
              </a:rPr>
              <a:t>IE</a:t>
            </a:r>
            <a:r>
              <a:rPr lang="zh-CN" altLang="en-US" sz="2400" dirty="0">
                <a:solidFill>
                  <a:schemeClr val="bg2"/>
                </a:solidFill>
                <a:ea typeface="宋体" panose="02010600030101010101" pitchFamily="2" charset="-122"/>
              </a:rPr>
              <a:t>会出现打不开的情况。</a:t>
            </a:r>
          </a:p>
        </p:txBody>
      </p:sp>
      <p:sp>
        <p:nvSpPr>
          <p:cNvPr id="2" name="右箭头 1"/>
          <p:cNvSpPr/>
          <p:nvPr/>
        </p:nvSpPr>
        <p:spPr>
          <a:xfrm>
            <a:off x="5764244" y="4484716"/>
            <a:ext cx="662940" cy="486534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620" y="1302385"/>
            <a:ext cx="8497570" cy="5546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、登录账号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4595" y="2023745"/>
            <a:ext cx="7721600" cy="48342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545" y="923290"/>
            <a:ext cx="10748645" cy="8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第一次使用平台端，可以选择新用户注册，再绑定学校单位和学号。如若已经在手机移动端登录过，直接使用学习通扫码登录即可</a:t>
            </a:r>
          </a:p>
        </p:txBody>
      </p:sp>
      <p:sp>
        <p:nvSpPr>
          <p:cNvPr id="8" name="矩形 7"/>
          <p:cNvSpPr/>
          <p:nvPr/>
        </p:nvSpPr>
        <p:spPr>
          <a:xfrm>
            <a:off x="7843520" y="3342005"/>
            <a:ext cx="1803400" cy="17481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3080" y="5163185"/>
            <a:ext cx="1238250" cy="34671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92" y="4248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、登录后的界面</a:t>
            </a:r>
          </a:p>
        </p:txBody>
      </p:sp>
      <p:sp>
        <p:nvSpPr>
          <p:cNvPr id="5" name="矩形 4"/>
          <p:cNvSpPr/>
          <p:nvPr/>
        </p:nvSpPr>
        <p:spPr>
          <a:xfrm>
            <a:off x="10126373" y="6340227"/>
            <a:ext cx="1126434" cy="397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004713" y="6163990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平台操作遇到问题，随时解答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631"/>
          <p:cNvSpPr/>
          <p:nvPr/>
        </p:nvSpPr>
        <p:spPr>
          <a:xfrm>
            <a:off x="4569752" y="2715229"/>
            <a:ext cx="1603900" cy="1603900"/>
          </a:xfrm>
          <a:prstGeom prst="ellipse">
            <a:avLst/>
          </a:prstGeom>
          <a:ln w="28575">
            <a:solidFill>
              <a:srgbClr val="F3C491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12" name="Shape 1633"/>
          <p:cNvSpPr/>
          <p:nvPr/>
        </p:nvSpPr>
        <p:spPr>
          <a:xfrm>
            <a:off x="4739632" y="2885108"/>
            <a:ext cx="1264141" cy="1264142"/>
          </a:xfrm>
          <a:prstGeom prst="ellipse">
            <a:avLst/>
          </a:prstGeom>
          <a:solidFill>
            <a:srgbClr val="EEAD66"/>
          </a:solidFill>
          <a:ln w="57150">
            <a:solidFill>
              <a:srgbClr val="F3C797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grpSp>
        <p:nvGrpSpPr>
          <p:cNvPr id="13" name="Group 1636"/>
          <p:cNvGrpSpPr/>
          <p:nvPr/>
        </p:nvGrpSpPr>
        <p:grpSpPr>
          <a:xfrm>
            <a:off x="2350959" y="2720644"/>
            <a:ext cx="1603900" cy="1603900"/>
            <a:chOff x="0" y="0"/>
            <a:chExt cx="1843536" cy="1843536"/>
          </a:xfrm>
        </p:grpSpPr>
        <p:sp>
          <p:nvSpPr>
            <p:cNvPr id="14" name="Shape 1634"/>
            <p:cNvSpPr/>
            <p:nvPr/>
          </p:nvSpPr>
          <p:spPr>
            <a:xfrm>
              <a:off x="0" y="0"/>
              <a:ext cx="1843537" cy="1843537"/>
            </a:xfrm>
            <a:prstGeom prst="ellipse">
              <a:avLst/>
            </a:prstGeom>
            <a:noFill/>
            <a:ln w="28575" cap="flat">
              <a:solidFill>
                <a:srgbClr val="F0A87C"/>
              </a:solidFill>
              <a:prstDash val="solid"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  <a:endParaRPr/>
            </a:p>
          </p:txBody>
        </p:sp>
        <p:sp>
          <p:nvSpPr>
            <p:cNvPr id="15" name="Shape 1635"/>
            <p:cNvSpPr/>
            <p:nvPr/>
          </p:nvSpPr>
          <p:spPr>
            <a:xfrm>
              <a:off x="249737" y="243515"/>
              <a:ext cx="1344061" cy="1344061"/>
            </a:xfrm>
            <a:prstGeom prst="ellipse">
              <a:avLst/>
            </a:prstGeom>
            <a:solidFill>
              <a:srgbClr val="EE9A66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  <a:endParaRPr/>
            </a:p>
          </p:txBody>
        </p:sp>
      </p:grpSp>
      <p:sp>
        <p:nvSpPr>
          <p:cNvPr id="16" name="Shape 1637"/>
          <p:cNvSpPr/>
          <p:nvPr/>
        </p:nvSpPr>
        <p:spPr>
          <a:xfrm>
            <a:off x="6788545" y="2895937"/>
            <a:ext cx="1264141" cy="1264141"/>
          </a:xfrm>
          <a:prstGeom prst="ellipse">
            <a:avLst/>
          </a:prstGeom>
          <a:solidFill>
            <a:srgbClr val="EE7D66"/>
          </a:solidFill>
          <a:ln w="57150">
            <a:solidFill>
              <a:srgbClr val="F4AC9E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19" name="Shape 1639"/>
          <p:cNvSpPr/>
          <p:nvPr/>
        </p:nvSpPr>
        <p:spPr>
          <a:xfrm>
            <a:off x="2634782" y="3112838"/>
            <a:ext cx="975816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</a:p>
          <a:p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</a:p>
        </p:txBody>
      </p:sp>
      <p:sp>
        <p:nvSpPr>
          <p:cNvPr id="20" name="Shape 1640"/>
          <p:cNvSpPr/>
          <p:nvPr/>
        </p:nvSpPr>
        <p:spPr>
          <a:xfrm>
            <a:off x="4876099" y="3112838"/>
            <a:ext cx="1023212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测验</a:t>
            </a:r>
          </a:p>
        </p:txBody>
      </p:sp>
      <p:sp>
        <p:nvSpPr>
          <p:cNvPr id="21" name="Shape 1641"/>
          <p:cNvSpPr/>
          <p:nvPr/>
        </p:nvSpPr>
        <p:spPr>
          <a:xfrm>
            <a:off x="7028181" y="3148781"/>
            <a:ext cx="782281" cy="72297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659"/>
          <p:cNvSpPr/>
          <p:nvPr/>
        </p:nvSpPr>
        <p:spPr>
          <a:xfrm>
            <a:off x="3967241" y="3518781"/>
            <a:ext cx="747534" cy="1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57150">
            <a:solidFill>
              <a:srgbClr val="EE9A66"/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cxnSp>
        <p:nvCxnSpPr>
          <p:cNvPr id="24" name="Connector 1644"/>
          <p:cNvCxnSpPr>
            <a:stCxn id="10" idx="6"/>
            <a:endCxn id="16" idx="2"/>
          </p:cNvCxnSpPr>
          <p:nvPr/>
        </p:nvCxnSpPr>
        <p:spPr>
          <a:xfrm>
            <a:off x="6173651" y="3517179"/>
            <a:ext cx="614894" cy="10829"/>
          </a:xfrm>
          <a:prstGeom prst="straightConnector1">
            <a:avLst/>
          </a:prstGeom>
          <a:ln w="57150">
            <a:solidFill>
              <a:srgbClr val="EEAD66"/>
            </a:solidFill>
            <a:miter lim="400000"/>
            <a:tailEnd type="triangle"/>
          </a:ln>
        </p:spPr>
      </p:cxnSp>
      <p:sp>
        <p:nvSpPr>
          <p:cNvPr id="25" name="Shape 1645"/>
          <p:cNvSpPr/>
          <p:nvPr/>
        </p:nvSpPr>
        <p:spPr>
          <a:xfrm flipV="1">
            <a:off x="8189322" y="3552455"/>
            <a:ext cx="535178" cy="0"/>
          </a:xfrm>
          <a:prstGeom prst="line">
            <a:avLst/>
          </a:prstGeom>
          <a:ln w="57150">
            <a:solidFill>
              <a:srgbClr val="EE7D66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800"/>
          </a:p>
        </p:txBody>
      </p:sp>
      <p:sp>
        <p:nvSpPr>
          <p:cNvPr id="26" name="Shape 1646"/>
          <p:cNvSpPr/>
          <p:nvPr/>
        </p:nvSpPr>
        <p:spPr>
          <a:xfrm rot="5400000">
            <a:off x="5352022" y="1829084"/>
            <a:ext cx="588688" cy="6156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28" name="Shape 1648"/>
          <p:cNvSpPr/>
          <p:nvPr/>
        </p:nvSpPr>
        <p:spPr>
          <a:xfrm>
            <a:off x="6622586" y="2739620"/>
            <a:ext cx="1603900" cy="1603901"/>
          </a:xfrm>
          <a:prstGeom prst="ellipse">
            <a:avLst/>
          </a:prstGeom>
          <a:ln w="28575">
            <a:solidFill>
              <a:srgbClr val="F0A87C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36" name="Shape 1653"/>
          <p:cNvSpPr/>
          <p:nvPr/>
        </p:nvSpPr>
        <p:spPr>
          <a:xfrm>
            <a:off x="8909379" y="2254684"/>
            <a:ext cx="1297772" cy="1297771"/>
          </a:xfrm>
          <a:prstGeom prst="ellipse">
            <a:avLst/>
          </a:prstGeom>
          <a:solidFill>
            <a:srgbClr val="5B9BD5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645" tIns="45645" rIns="45645" bIns="45645" numCol="1" anchor="t">
            <a:noAutofit/>
          </a:bodyPr>
          <a:lstStyle/>
          <a:p>
            <a:pPr>
              <a:defRPr sz="1300"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 sz="1800"/>
          </a:p>
        </p:txBody>
      </p:sp>
      <p:pic>
        <p:nvPicPr>
          <p:cNvPr id="39" name="image33.jpe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7848" y="3167265"/>
            <a:ext cx="1620833" cy="1401316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35" name="Shape 1656"/>
          <p:cNvSpPr/>
          <p:nvPr/>
        </p:nvSpPr>
        <p:spPr>
          <a:xfrm>
            <a:off x="8875081" y="2585858"/>
            <a:ext cx="1618615" cy="5975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300">
                <a:solidFill>
                  <a:srgbClr val="FFFB00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sz="1800" dirty="0"/>
              <a:t> </a:t>
            </a:r>
            <a:r>
              <a:rPr sz="2200" b="1" dirty="0" err="1"/>
              <a:t>得到学分</a:t>
            </a:r>
            <a:r>
              <a:rPr sz="1900" dirty="0"/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64" y="5534604"/>
            <a:ext cx="628651" cy="6286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872" y="5534604"/>
            <a:ext cx="693387" cy="6933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50606" y="5525964"/>
            <a:ext cx="387798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手机、电脑均可学习</a:t>
            </a:r>
          </a:p>
        </p:txBody>
      </p:sp>
      <p:sp>
        <p:nvSpPr>
          <p:cNvPr id="29" name="Shape 1646"/>
          <p:cNvSpPr/>
          <p:nvPr/>
        </p:nvSpPr>
        <p:spPr>
          <a:xfrm rot="16200000">
            <a:off x="4095271" y="779389"/>
            <a:ext cx="346451" cy="3623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30" name="文本框 29"/>
          <p:cNvSpPr txBox="1"/>
          <p:nvPr/>
        </p:nvSpPr>
        <p:spPr>
          <a:xfrm>
            <a:off x="3295601" y="1723065"/>
            <a:ext cx="1945791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课程任务点</a:t>
            </a:r>
          </a:p>
        </p:txBody>
      </p:sp>
      <p:sp>
        <p:nvSpPr>
          <p:cNvPr id="31" name="Shape 1646"/>
          <p:cNvSpPr/>
          <p:nvPr/>
        </p:nvSpPr>
        <p:spPr>
          <a:xfrm rot="16200000">
            <a:off x="7215677" y="1753332"/>
            <a:ext cx="346451" cy="1675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32" name="文本框 31"/>
          <p:cNvSpPr txBox="1"/>
          <p:nvPr/>
        </p:nvSpPr>
        <p:spPr>
          <a:xfrm>
            <a:off x="6951546" y="1723065"/>
            <a:ext cx="874713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</a:p>
        </p:txBody>
      </p: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533400" y="219217"/>
            <a:ext cx="10515600" cy="1325563"/>
          </a:xfrm>
        </p:spPr>
        <p:txBody>
          <a:bodyPr/>
          <a:lstStyle/>
          <a:p>
            <a:r>
              <a:rPr lang="zh-CN" altLang="en-US" dirty="0"/>
              <a:t>网络课程学习流程图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7959" y="239014"/>
            <a:ext cx="304482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--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我学的课程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730" y="1475740"/>
            <a:ext cx="10318750" cy="5382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07360" y="2950210"/>
            <a:ext cx="2140585" cy="180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110893" y="5153070"/>
            <a:ext cx="318052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点击封面进入课程学习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80852" y="299892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进入课程，开始学习，完成任务点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310" y="1611630"/>
            <a:ext cx="10557510" cy="524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" y="1571625"/>
            <a:ext cx="10669270" cy="528637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83672" y="319798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：开始学习第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个任务点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85685" y="3785870"/>
            <a:ext cx="172275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提示：观看视频时无法拖曳、快进</a:t>
            </a:r>
            <a:endParaRPr lang="en-US" altLang="zh-CN" b="1" dirty="0">
              <a:solidFill>
                <a:srgbClr val="FF0000"/>
              </a:solidFill>
              <a:latin typeface="+mn-ea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+mn-ea"/>
              </a:rPr>
              <a:t>鼠标不能移出视频范围。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58602" y="22556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任务点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：在课程页面，完成第二个任务点。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80" y="1435735"/>
            <a:ext cx="10554335" cy="5422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852" y="198899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进度：考核的分值比重，学习进度</a:t>
            </a: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1584960"/>
            <a:ext cx="10551795" cy="527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88087" y="299376"/>
            <a:ext cx="9336926" cy="650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讨论区：提出问题，进行交流</a:t>
            </a: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730375"/>
            <a:ext cx="10431145" cy="5127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50595" y="201295"/>
            <a:ext cx="10638790" cy="1210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如何参加考试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组织机房统一考，所以点击考试时会提醒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只允许电脑客户端考试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15" y="1527810"/>
            <a:ext cx="10716895" cy="5330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315" y="3712845"/>
            <a:ext cx="3753485" cy="2884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3779626" y="2734375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745" y="2472055"/>
            <a:ext cx="311912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276958" y="221311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rgbClr val="FF0000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00762" y="829817"/>
            <a:ext cx="11891237" cy="5354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、课程任务点学习时间、截止时间：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本学期在线学习时间为第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周（共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周），即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日（周一）至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日（周五）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规定时间内完成课程所有章节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学习的学生，才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获得考试资格。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、注意考试的时间：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拟定于第十二周，由教务处统一组织上机在线期末考试，具体另行通知。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超星学习通</a:t>
            </a: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就能进行学习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393" y="429100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权重设置：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393" y="1787215"/>
            <a:ext cx="1127314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）观看课程视频：占总成绩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）课堂测试：占总成绩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）课程学习参与度：占总成绩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）期末考试成绩：占总成绩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55" y="716280"/>
            <a:ext cx="1194562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若出现以下作弊行为，系统将自动发放不良记录标识并清除学习进度，学生需重新学习该课程，如学生出现两次或两次以上的不良学习行为，则取消考试资格。请诚信学习，切勿以身试法。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委托他人进行课程学习；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委托他人完成课程考试；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利用第三方软件完成课程的任务点；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利用第三方软件完成课程考试；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安装或使用，刷课或辅助刷课的外挂软件等非正常学习行为；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电脑端和手机端同时登录课程。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5476" y="2032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772285" y="646430"/>
            <a:ext cx="8095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南国尔雅通识课交流群：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211295297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1574165"/>
            <a:ext cx="4363085" cy="5142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2798147" y="4810393"/>
            <a:ext cx="6602540" cy="883997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049582" y="3130201"/>
            <a:ext cx="3232068" cy="553301"/>
            <a:chOff x="7712157" y="1868586"/>
            <a:chExt cx="3868092" cy="662183"/>
          </a:xfrm>
        </p:grpSpPr>
        <p:sp>
          <p:nvSpPr>
            <p:cNvPr id="74" name="椭圆 73"/>
            <p:cNvSpPr/>
            <p:nvPr/>
          </p:nvSpPr>
          <p:spPr>
            <a:xfrm rot="20146604">
              <a:off x="7712157" y="2210604"/>
              <a:ext cx="3868092" cy="32016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5181600" y="981075"/>
                <a:ext cx="1831975" cy="1835150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77"/>
              <p:cNvSpPr>
                <a:spLocks noEditPoints="1"/>
              </p:cNvSpPr>
              <p:nvPr/>
            </p:nvSpPr>
            <p:spPr bwMode="auto">
              <a:xfrm>
                <a:off x="7013575" y="1890713"/>
                <a:ext cx="0" cy="41275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78"/>
              <p:cNvSpPr/>
              <p:nvPr/>
            </p:nvSpPr>
            <p:spPr bwMode="auto">
              <a:xfrm>
                <a:off x="6330950" y="1296988"/>
                <a:ext cx="682625" cy="142398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79"/>
              <p:cNvSpPr/>
              <p:nvPr/>
            </p:nvSpPr>
            <p:spPr bwMode="auto">
              <a:xfrm>
                <a:off x="5186363" y="1071563"/>
                <a:ext cx="1041400" cy="1350963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5753100" y="1055688"/>
                <a:ext cx="290513" cy="306388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6076950" y="1211263"/>
                <a:ext cx="95250" cy="9366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82"/>
              <p:cNvSpPr/>
              <p:nvPr/>
            </p:nvSpPr>
            <p:spPr bwMode="auto">
              <a:xfrm>
                <a:off x="5972175" y="2441575"/>
                <a:ext cx="241300" cy="82550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83"/>
              <p:cNvSpPr/>
              <p:nvPr/>
            </p:nvSpPr>
            <p:spPr bwMode="auto">
              <a:xfrm>
                <a:off x="6107113" y="2271713"/>
                <a:ext cx="180975" cy="161925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84"/>
              <p:cNvSpPr/>
              <p:nvPr/>
            </p:nvSpPr>
            <p:spPr bwMode="auto">
              <a:xfrm>
                <a:off x="6232525" y="2430463"/>
                <a:ext cx="104775" cy="9366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85"/>
              <p:cNvSpPr>
                <a:spLocks noEditPoints="1"/>
              </p:cNvSpPr>
              <p:nvPr/>
            </p:nvSpPr>
            <p:spPr bwMode="auto">
              <a:xfrm>
                <a:off x="6099175" y="2816225"/>
                <a:ext cx="1905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86"/>
              <p:cNvSpPr/>
              <p:nvPr/>
            </p:nvSpPr>
            <p:spPr bwMode="auto">
              <a:xfrm>
                <a:off x="5181600" y="1803401"/>
                <a:ext cx="1322387" cy="1012824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87"/>
              <p:cNvSpPr/>
              <p:nvPr/>
            </p:nvSpPr>
            <p:spPr bwMode="auto">
              <a:xfrm>
                <a:off x="6145213" y="2139950"/>
                <a:ext cx="838200" cy="676275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8"/>
              <p:cNvSpPr/>
              <p:nvPr/>
            </p:nvSpPr>
            <p:spPr bwMode="auto">
              <a:xfrm>
                <a:off x="5186363" y="1350963"/>
                <a:ext cx="633413" cy="1230313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89"/>
              <p:cNvSpPr/>
              <p:nvPr/>
            </p:nvSpPr>
            <p:spPr bwMode="auto">
              <a:xfrm>
                <a:off x="5922963" y="2487613"/>
                <a:ext cx="323850" cy="252413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90"/>
              <p:cNvSpPr/>
              <p:nvPr/>
            </p:nvSpPr>
            <p:spPr bwMode="auto">
              <a:xfrm>
                <a:off x="6284913" y="2524125"/>
                <a:ext cx="793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727027" y="3057920"/>
            <a:ext cx="850604" cy="850605"/>
            <a:chOff x="8098966" y="2874904"/>
            <a:chExt cx="1787524" cy="1787526"/>
          </a:xfrm>
          <a:effectLst/>
        </p:grpSpPr>
        <p:sp>
          <p:nvSpPr>
            <p:cNvPr id="92" name="Oval 194"/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195"/>
            <p:cNvSpPr/>
            <p:nvPr/>
          </p:nvSpPr>
          <p:spPr bwMode="auto">
            <a:xfrm>
              <a:off x="8918115" y="2949517"/>
              <a:ext cx="384175" cy="225425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96"/>
            <p:cNvSpPr/>
            <p:nvPr/>
          </p:nvSpPr>
          <p:spPr bwMode="auto">
            <a:xfrm>
              <a:off x="8926053" y="2974917"/>
              <a:ext cx="384175" cy="376238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7"/>
            <p:cNvSpPr>
              <a:spLocks noEditPoints="1"/>
            </p:cNvSpPr>
            <p:nvPr/>
          </p:nvSpPr>
          <p:spPr bwMode="auto">
            <a:xfrm>
              <a:off x="8098966" y="3719454"/>
              <a:ext cx="960437" cy="942975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98"/>
            <p:cNvSpPr>
              <a:spLocks noEditPoints="1"/>
            </p:cNvSpPr>
            <p:nvPr/>
          </p:nvSpPr>
          <p:spPr bwMode="auto">
            <a:xfrm>
              <a:off x="8098966" y="3300354"/>
              <a:ext cx="1762125" cy="1362075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99"/>
            <p:cNvSpPr/>
            <p:nvPr/>
          </p:nvSpPr>
          <p:spPr bwMode="auto">
            <a:xfrm>
              <a:off x="8608553" y="3016192"/>
              <a:ext cx="276225" cy="168275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00"/>
            <p:cNvSpPr/>
            <p:nvPr/>
          </p:nvSpPr>
          <p:spPr bwMode="auto">
            <a:xfrm>
              <a:off x="8616490" y="3033654"/>
              <a:ext cx="268287" cy="27622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01"/>
            <p:cNvSpPr/>
            <p:nvPr/>
          </p:nvSpPr>
          <p:spPr bwMode="auto">
            <a:xfrm>
              <a:off x="8449803" y="4144904"/>
              <a:ext cx="284162" cy="20955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02"/>
            <p:cNvSpPr>
              <a:spLocks noEditPoints="1"/>
            </p:cNvSpPr>
            <p:nvPr/>
          </p:nvSpPr>
          <p:spPr bwMode="auto">
            <a:xfrm>
              <a:off x="8357728" y="4152842"/>
              <a:ext cx="376237" cy="20955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04"/>
            <p:cNvSpPr/>
            <p:nvPr/>
          </p:nvSpPr>
          <p:spPr bwMode="auto">
            <a:xfrm>
              <a:off x="8465678" y="4162367"/>
              <a:ext cx="268287" cy="192088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05"/>
            <p:cNvSpPr/>
            <p:nvPr/>
          </p:nvSpPr>
          <p:spPr bwMode="auto">
            <a:xfrm>
              <a:off x="8365665" y="4170304"/>
              <a:ext cx="368300" cy="36671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6"/>
            <p:cNvSpPr/>
            <p:nvPr/>
          </p:nvSpPr>
          <p:spPr bwMode="auto">
            <a:xfrm>
              <a:off x="8808578" y="3333692"/>
              <a:ext cx="184150" cy="117475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7"/>
            <p:cNvSpPr/>
            <p:nvPr/>
          </p:nvSpPr>
          <p:spPr bwMode="auto">
            <a:xfrm>
              <a:off x="8808578" y="3343217"/>
              <a:ext cx="184150" cy="192088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 flipV="1">
            <a:off x="9162536" y="69345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9234134" y="622047"/>
            <a:ext cx="1152803" cy="102744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7" name="直接连接符 106"/>
          <p:cNvCxnSpPr/>
          <p:nvPr/>
        </p:nvCxnSpPr>
        <p:spPr>
          <a:xfrm flipV="1">
            <a:off x="10628693" y="0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08" name="组合 107"/>
          <p:cNvGrpSpPr/>
          <p:nvPr/>
        </p:nvGrpSpPr>
        <p:grpSpPr>
          <a:xfrm>
            <a:off x="9116907" y="1250587"/>
            <a:ext cx="561612" cy="504571"/>
            <a:chOff x="9116907" y="1250587"/>
            <a:chExt cx="561612" cy="504571"/>
          </a:xfrm>
        </p:grpSpPr>
        <p:sp>
          <p:nvSpPr>
            <p:cNvPr id="109" name="椭圆 108"/>
            <p:cNvSpPr/>
            <p:nvPr/>
          </p:nvSpPr>
          <p:spPr>
            <a:xfrm rot="19026669">
              <a:off x="9137601" y="1391826"/>
              <a:ext cx="540918" cy="2008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弦形 109"/>
            <p:cNvSpPr/>
            <p:nvPr/>
          </p:nvSpPr>
          <p:spPr>
            <a:xfrm rot="18900000">
              <a:off x="9116907" y="1250587"/>
              <a:ext cx="504571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1" name="直接连接符 110"/>
          <p:cNvCxnSpPr/>
          <p:nvPr/>
        </p:nvCxnSpPr>
        <p:spPr>
          <a:xfrm>
            <a:off x="1185679" y="963866"/>
            <a:ext cx="6049108" cy="1978152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3000"/>
              </a:srgbClr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>
          <a:xfrm flipH="1">
            <a:off x="-10075" y="963866"/>
            <a:ext cx="1219200" cy="989076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5000"/>
              </a:srgbClr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548790" y="174332"/>
            <a:ext cx="1323536" cy="1471608"/>
            <a:chOff x="548790" y="174332"/>
            <a:chExt cx="1323536" cy="1471608"/>
          </a:xfrm>
        </p:grpSpPr>
        <p:sp>
          <p:nvSpPr>
            <p:cNvPr id="114" name="椭圆 113"/>
            <p:cNvSpPr/>
            <p:nvPr/>
          </p:nvSpPr>
          <p:spPr>
            <a:xfrm>
              <a:off x="951478" y="725092"/>
              <a:ext cx="518160" cy="518160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67633" y="44124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850469" y="624083"/>
                <a:ext cx="720178" cy="720178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119" name="空心弧 118"/>
                <p:cNvSpPr/>
                <p:nvPr/>
              </p:nvSpPr>
              <p:spPr>
                <a:xfrm>
                  <a:off x="558865" y="1429185"/>
                  <a:ext cx="1323536" cy="1323536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121" name="组合 120"/>
          <p:cNvGrpSpPr/>
          <p:nvPr/>
        </p:nvGrpSpPr>
        <p:grpSpPr>
          <a:xfrm>
            <a:off x="6570263" y="3126627"/>
            <a:ext cx="1323536" cy="1323536"/>
            <a:chOff x="6570263" y="2259944"/>
            <a:chExt cx="1323536" cy="1323536"/>
          </a:xfrm>
        </p:grpSpPr>
        <p:sp>
          <p:nvSpPr>
            <p:cNvPr id="122" name="椭圆 121"/>
            <p:cNvSpPr/>
            <p:nvPr/>
          </p:nvSpPr>
          <p:spPr>
            <a:xfrm>
              <a:off x="6972951" y="2662632"/>
              <a:ext cx="518160" cy="51816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6871942" y="2561623"/>
              <a:ext cx="720178" cy="720178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689106" y="237878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空心弧 124"/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4907275" y="2282342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谢谢聆听</a:t>
            </a:r>
          </a:p>
        </p:txBody>
      </p:sp>
      <p:sp>
        <p:nvSpPr>
          <p:cNvPr id="127" name="矩形 126"/>
          <p:cNvSpPr/>
          <p:nvPr/>
        </p:nvSpPr>
        <p:spPr>
          <a:xfrm>
            <a:off x="4625060" y="3035738"/>
            <a:ext cx="2954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THANKS FOR LISTENING</a:t>
            </a:r>
          </a:p>
        </p:txBody>
      </p:sp>
      <p:grpSp>
        <p:nvGrpSpPr>
          <p:cNvPr id="131" name="组合 130"/>
          <p:cNvGrpSpPr/>
          <p:nvPr/>
        </p:nvGrpSpPr>
        <p:grpSpPr>
          <a:xfrm>
            <a:off x="3065413" y="2636373"/>
            <a:ext cx="6032147" cy="0"/>
            <a:chOff x="3043003" y="1740662"/>
            <a:chExt cx="6032147" cy="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043003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7396251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31800" y="5433060"/>
            <a:ext cx="65151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方式一：在应用市场搜索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并下载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方式二：扫描屏幕上方二维码进行下载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81129" y="1214480"/>
            <a:ext cx="2897909" cy="2897909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5801475" y="789940"/>
            <a:ext cx="0" cy="4193309"/>
          </a:xfrm>
          <a:prstGeom prst="straightConnector1">
            <a:avLst/>
          </a:prstGeom>
          <a:ln w="1905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87677" y="568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843028" y="5681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②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95525" y="822325"/>
            <a:ext cx="2572385" cy="41611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40500" y="4712970"/>
            <a:ext cx="522414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注意：Android系统下载安装时若提示“未知应用来源”，请确认继续安装；iOS系统用户安装时若提示“未受信任的企业:级开发者”，请进入设置-通用-描述文件，选择信任Beijing Shiji Chaoxing Information Technology Development Co., Ltd.。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7" y="2045305"/>
            <a:ext cx="2494107" cy="481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95" y="2045306"/>
            <a:ext cx="2515648" cy="48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339" y="2045305"/>
            <a:ext cx="2515648" cy="4887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669002" y="456944"/>
            <a:ext cx="998274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打开学习通，第一次使用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。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点击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“我”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请先登录”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——“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新用户注册”，获取验证码并设置密码，点击下一步输入学校名称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广东外语外贸大学南国商学院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或者学校代码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2437”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，再绑定您的学号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+mn-ea"/>
              </a:rPr>
              <a:t>登录</a:t>
            </a:r>
          </a:p>
        </p:txBody>
      </p:sp>
      <p:sp>
        <p:nvSpPr>
          <p:cNvPr id="9" name="矩形 8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929631" y="1423361"/>
            <a:ext cx="2592279" cy="5434639"/>
            <a:chOff x="2929631" y="1423361"/>
            <a:chExt cx="2592279" cy="5434639"/>
          </a:xfrm>
        </p:grpSpPr>
        <p:pic>
          <p:nvPicPr>
            <p:cNvPr id="4" name="图片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29631" y="1423361"/>
              <a:ext cx="2592279" cy="54346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32295" y="1988598"/>
              <a:ext cx="2386950" cy="73702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089629" y="1423360"/>
            <a:ext cx="2608394" cy="5434639"/>
            <a:chOff x="7089629" y="1423360"/>
            <a:chExt cx="2608394" cy="5434639"/>
          </a:xfrm>
        </p:grpSpPr>
        <p:pic>
          <p:nvPicPr>
            <p:cNvPr id="5" name="图片 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89629" y="1423360"/>
              <a:ext cx="2608394" cy="5434639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288567" y="2645546"/>
              <a:ext cx="1438183" cy="29296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"/>
          <a:stretch>
            <a:fillRect/>
          </a:stretch>
        </p:blipFill>
        <p:spPr>
          <a:xfrm>
            <a:off x="2928620" y="1862137"/>
            <a:ext cx="2593948" cy="499586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12537" y="2847340"/>
            <a:ext cx="2426308" cy="79248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</a:t>
            </a: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" name="图片 10" descr="3006370896632564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3690" y="1861820"/>
            <a:ext cx="2519045" cy="499618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97345" y="2203450"/>
            <a:ext cx="551815" cy="46418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26128" y="269506"/>
            <a:ext cx="11105965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之前已用手机号登录过</a:t>
            </a:r>
          </a:p>
          <a:p>
            <a:pPr marL="0" marR="0" lvl="0" indent="304800" algn="l" defTabSz="914400" rtl="0" eaLnBrk="0" fontAlgn="base" latinLnBrk="0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打开学习通，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输入手机号与密码登录后，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点击个人头像，进入账号管理界面，绑定学校单位和学号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100761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1172006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32840" y="1974850"/>
            <a:ext cx="2590165" cy="48837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63320" y="3980180"/>
            <a:ext cx="2411095" cy="3149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22860" rIns="45720" bIns="22860" numCol="1" spcCol="0" rtlCol="0" fromWordArt="0" anchor="ctr" anchorCtr="0" forceAA="0" compatLnSpc="1">
            <a:noAutofit/>
          </a:bodyPr>
          <a:lstStyle/>
          <a:p>
            <a:pPr marL="0" marR="0" lvl="0" indent="0" algn="ctr" defTabSz="6413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微软雅黑 Light" panose="020B0502040204020203" charset="-122"/>
              <a:cs typeface="+mn-cs"/>
              <a:sym typeface="Chalkduster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9975" y="2021840"/>
            <a:ext cx="2636520" cy="48355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7890" y="1974850"/>
            <a:ext cx="2494280" cy="4882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618075"/>
            <a:ext cx="2133600" cy="430530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2800" b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课程在哪里？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395" y="1329055"/>
            <a:ext cx="2813050" cy="5528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5715" y="1329055"/>
            <a:ext cx="2843530" cy="5547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563.636220472441,&quot;width&quot;:4563.63622047244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3080,&quot;width&quot;:8088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5320,&quot;width&quot;:1296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814</Words>
  <Application>Microsoft Office PowerPoint</Application>
  <PresentationFormat>自定义</PresentationFormat>
  <Paragraphs>99</Paragraphs>
  <Slides>33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网络课程学习流程图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ACER-PC</cp:lastModifiedBy>
  <cp:revision>961</cp:revision>
  <dcterms:created xsi:type="dcterms:W3CDTF">2015-03-19T06:14:00Z</dcterms:created>
  <dcterms:modified xsi:type="dcterms:W3CDTF">2022-02-26T00:20:54Z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CEB5615BE7184BD4A36AF628C41A01DA</vt:lpwstr>
  </property>
</Properties>
</file>