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sldIdLst>
    <p:sldId id="284" r:id="rId3"/>
    <p:sldId id="454" r:id="rId5"/>
    <p:sldId id="473" r:id="rId6"/>
    <p:sldId id="514" r:id="rId7"/>
    <p:sldId id="527" r:id="rId8"/>
    <p:sldId id="528" r:id="rId9"/>
    <p:sldId id="529" r:id="rId10"/>
    <p:sldId id="513" r:id="rId11"/>
    <p:sldId id="477" r:id="rId12"/>
    <p:sldId id="556" r:id="rId13"/>
    <p:sldId id="530" r:id="rId14"/>
    <p:sldId id="520" r:id="rId15"/>
    <p:sldId id="464" r:id="rId16"/>
    <p:sldId id="521" r:id="rId17"/>
    <p:sldId id="465" r:id="rId18"/>
    <p:sldId id="458" r:id="rId19"/>
    <p:sldId id="459" r:id="rId20"/>
    <p:sldId id="557" r:id="rId21"/>
    <p:sldId id="518" r:id="rId22"/>
    <p:sldId id="461" r:id="rId23"/>
    <p:sldId id="522" r:id="rId24"/>
    <p:sldId id="462" r:id="rId25"/>
    <p:sldId id="466" r:id="rId26"/>
    <p:sldId id="515" r:id="rId27"/>
    <p:sldId id="479" r:id="rId28"/>
    <p:sldId id="469" r:id="rId29"/>
    <p:sldId id="470" r:id="rId30"/>
    <p:sldId id="523" r:id="rId31"/>
    <p:sldId id="478" r:id="rId32"/>
    <p:sldId id="558" r:id="rId33"/>
    <p:sldId id="485" r:id="rId34"/>
    <p:sldId id="385" r:id="rId35"/>
    <p:sldId id="526" r:id="rId36"/>
    <p:sldId id="435" r:id="rId37"/>
    <p:sldId id="516" r:id="rId38"/>
    <p:sldId id="401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8" autoAdjust="0"/>
    <p:restoredTop sz="94643"/>
  </p:normalViewPr>
  <p:slideViewPr>
    <p:cSldViewPr snapToGrid="0">
      <p:cViewPr varScale="1">
        <p:scale>
          <a:sx n="88" d="100"/>
          <a:sy n="88" d="100"/>
        </p:scale>
        <p:origin x="-114" y="-120"/>
      </p:cViewPr>
      <p:guideLst>
        <p:guide orient="horz" pos="2125"/>
        <p:guide pos="37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hyperlink" Target="http://dgpt.fy.chaoxing.com/" TargetMode="Externa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</a:t>
            </a:r>
            <a:r>
              <a:rPr lang="zh-CN" altLang="zh-CN" sz="4400" dirty="0" smtClean="0"/>
              <a:t>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</a:t>
            </a:r>
            <a:r>
              <a:rPr lang="zh-CN" altLang="zh-CN" sz="4400" dirty="0" smtClean="0"/>
              <a:t>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2844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如何参加考试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3" descr="Screenshot_20200316-122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3365" y="1392555"/>
            <a:ext cx="2752725" cy="546544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图片 8" descr="Screenshot_20200316-1226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295" y="1392555"/>
            <a:ext cx="2747010" cy="546544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矩形 5"/>
          <p:cNvSpPr/>
          <p:nvPr/>
        </p:nvSpPr>
        <p:spPr>
          <a:xfrm>
            <a:off x="2896870" y="1666240"/>
            <a:ext cx="746760" cy="3911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0040" y="2486025"/>
            <a:ext cx="2595880" cy="3911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3860" y="1830070"/>
            <a:ext cx="2595880" cy="3911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27871"/>
            <a:ext cx="10808984" cy="107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在学习过程中，如果遇到问题，可以“我”——“设置”——“帮助中心”中点击右上角的帮助寻求在线客服的帮助。</a:t>
            </a:r>
            <a:endParaRPr kumimoji="0" lang="zh-CN" altLang="zh-CN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193386" y="340155"/>
            <a:ext cx="4411464" cy="386196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何寻求客服的帮助？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14" y="1458868"/>
            <a:ext cx="2906613" cy="5167312"/>
          </a:xfrm>
          <a:prstGeom prst="rect">
            <a:avLst/>
          </a:prstGeom>
        </p:spPr>
      </p:pic>
      <p:sp>
        <p:nvSpPr>
          <p:cNvPr id="5" name="文本框 31"/>
          <p:cNvSpPr txBox="1"/>
          <p:nvPr/>
        </p:nvSpPr>
        <p:spPr>
          <a:xfrm>
            <a:off x="469133" y="587118"/>
            <a:ext cx="1641475" cy="492443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海量资源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63" y="1458868"/>
            <a:ext cx="2903313" cy="51614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115" y="1458868"/>
            <a:ext cx="2804294" cy="51614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2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1"/>
          <p:cNvSpPr txBox="1"/>
          <p:nvPr/>
        </p:nvSpPr>
        <p:spPr>
          <a:xfrm>
            <a:off x="540253" y="587277"/>
            <a:ext cx="7553325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广东外语外贸大学南国商学院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平台网站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  <a:endParaRPr sz="2800"/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  <a:endParaRPr sz="2800"/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  <a:endParaRPr lang="zh-CN" altLang="en-US" sz="2400" dirty="0">
              <a:solidFill>
                <a:schemeClr val="bg2"/>
              </a:solidFill>
            </a:endParaRP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  <a:endParaRPr lang="zh-CN" altLang="en-US" sz="2400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手机号登录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第一次使用平台端，可以选择新用户注册，再绑定学校单位和学号。如若已经在手机移动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端登录过，直接使用手机号登录即可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0385" y="2385695"/>
            <a:ext cx="1621155" cy="42799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机构账号登录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4545" y="923290"/>
            <a:ext cx="10748645" cy="1291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第一次使用平台端，点击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机构账号登录，输入学号和初始密码：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s654321s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，登录后按照系统提示修改密码，绑定手机号；如若之前已在手机端登录过，可使用学号以及手机端所设置密码登录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186305"/>
            <a:ext cx="7654925" cy="46716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42790" y="2461260"/>
            <a:ext cx="1621155" cy="42799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7321" y="1474409"/>
            <a:ext cx="11317357" cy="5343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、登录后的界面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61983" y="613575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0918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  <a:endParaRPr dirty="0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/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4033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 </a:t>
            </a:r>
            <a:r>
              <a:rPr sz="2200" b="1" dirty="0" err="1"/>
              <a:t>得到学分</a:t>
            </a:r>
            <a:r>
              <a:rPr sz="1900" dirty="0"/>
              <a:t> </a:t>
            </a:r>
            <a:endParaRPr sz="19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  <a:endParaRPr kumimoji="1" lang="zh-CN" altLang="en-US" sz="3200" b="1" dirty="0">
              <a:solidFill>
                <a:srgbClr val="FA477E"/>
              </a:solidFill>
              <a:effectLst>
                <a:glow rad="190500">
                  <a:schemeClr val="tx1"/>
                </a:glow>
                <a:outerShdw dist="25400" dir="5400000" algn="t" rotWithShape="0">
                  <a:prstClr val="black">
                    <a:alpha val="66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9148" y="1045984"/>
            <a:ext cx="11913704" cy="56127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7959" y="239014"/>
            <a:ext cx="3012363" cy="5979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我学的课程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5552" y="1262189"/>
            <a:ext cx="11600896" cy="54947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0852" y="299892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进入课程，开始学习，完成任务点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2875" y="781050"/>
            <a:ext cx="11906250" cy="60769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41432" y="61353"/>
            <a:ext cx="9336926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任务点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：开始学习第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个任务点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1880" y="4987925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鼠标不能移出视频范围。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14152" y="101109"/>
            <a:ext cx="9336926" cy="225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任务点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在课程页面，完成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第二个任务点。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78743" y="409575"/>
            <a:ext cx="7090741" cy="603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8743" y="409575"/>
            <a:ext cx="7090741" cy="6038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进度：考核的分值比重，学习进度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9477" y="1172542"/>
            <a:ext cx="11273045" cy="5685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464" y="2218105"/>
            <a:ext cx="12192000" cy="415382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88087" y="486066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讨论区：提出问题，进行交流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8750453" y="3186126"/>
            <a:ext cx="2735580" cy="923366"/>
            <a:chOff x="428393" y="-92399"/>
            <a:chExt cx="2734208" cy="923313"/>
          </a:xfrm>
        </p:grpSpPr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428393" y="432156"/>
              <a:ext cx="2734208" cy="39875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进入讨论区，进行提问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V="1">
              <a:off x="1793965" y="-92399"/>
              <a:ext cx="3173" cy="524481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451000"/>
            <a:ext cx="12192000" cy="445958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输入要提问的问题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2913735" y="3367562"/>
            <a:ext cx="2735580" cy="934159"/>
            <a:chOff x="-3531386" y="-2083647"/>
            <a:chExt cx="2734208" cy="934107"/>
          </a:xfrm>
        </p:grpSpPr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-3531386" y="-1548298"/>
              <a:ext cx="2734208" cy="39875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输入要提问的详细问题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H="1" flipV="1">
              <a:off x="-2867136" y="-2083647"/>
              <a:ext cx="977410" cy="1270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45" name="文本框 44"/>
          <p:cNvSpPr txBox="1"/>
          <p:nvPr/>
        </p:nvSpPr>
        <p:spPr>
          <a:xfrm>
            <a:off x="2389174" y="3148987"/>
            <a:ext cx="277584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24965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问题标题</a:t>
            </a:r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722358"/>
            <a:ext cx="12192000" cy="106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答疑：对课程难点等，提出问题。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1849" y="1875329"/>
            <a:ext cx="8820150" cy="4908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手机就能进行学习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如何参加考试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494790"/>
            <a:ext cx="10043160" cy="5345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64950" y="829817"/>
            <a:ext cx="11527049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日（周一）至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日（周五）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拟定于第十二周，由教务处统一组织上机在线期末考试，具体另行通知。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、注意考试需要完成的任务点：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98%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若出现以下作弊行为，系统将自动发放不良记录标识并清除学习进度，学生需重新学习该课程，如学生出现两次或两次以上的不良学习行为，则取消考试资格。请诚信学习，切勿以身试法。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772285" y="646430"/>
            <a:ext cx="8095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南国尔雅通识课交流群：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211295297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1574165"/>
            <a:ext cx="4363085" cy="5142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  <a:endParaRPr lang="zh-CN" altLang="en-US" sz="40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  <a:endParaRPr lang="en-US" altLang="zh-CN" sz="1200" b="1" spc="300" dirty="0">
              <a:solidFill>
                <a:prstClr val="white"/>
              </a:solidFill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8982" y="5204201"/>
            <a:ext cx="8044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64414" y="144816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7860145" y="91440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22502" y="80182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  <a:endParaRPr lang="zh-CN" altLang="en-US" sz="3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918083" y="86155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  <a:endParaRPr lang="zh-CN" altLang="en-US" sz="3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861559"/>
            <a:ext cx="2497711" cy="4237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9316" y="869729"/>
            <a:ext cx="2493000" cy="423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281522"/>
            <a:ext cx="9982745" cy="159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zh-CN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第一次使用平台和课程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（注意：一定要选择弹出的下拉框中学校名称），再绑定您的学号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118"/>
            <a:ext cx="820738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"/>
          <a:stretch>
            <a:fillRect/>
          </a:stretch>
        </p:blipFill>
        <p:spPr>
          <a:xfrm>
            <a:off x="380364" y="1862137"/>
            <a:ext cx="2587523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3375025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6997" y="2338295"/>
            <a:ext cx="2505353" cy="45719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cxnSp>
        <p:nvCxnSpPr>
          <p:cNvPr id="8" name="直接箭头连接符 7"/>
          <p:cNvCxnSpPr>
            <a:cxnSpLocks noChangeShapeType="1"/>
          </p:cNvCxnSpPr>
          <p:nvPr/>
        </p:nvCxnSpPr>
        <p:spPr bwMode="auto">
          <a:xfrm>
            <a:off x="2687523" y="2847278"/>
            <a:ext cx="616479" cy="414082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58942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之前已用手机号登录过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打开学习通，点击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直接输入手机号与密码进行登录。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lvl="0">
              <a:lnSpc>
                <a:spcPts val="3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登录后点击头像旁空白位置，进入账号管理界面，绑定学校单位和学号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905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0" name="图片 20" descr="646403558083708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5465" y="1861820"/>
            <a:ext cx="2501900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481570" y="2239010"/>
            <a:ext cx="1161415" cy="35496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633200" y="3822700"/>
            <a:ext cx="278130" cy="31813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118"/>
            <a:ext cx="2462213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课程在哪里？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3680" y="1329055"/>
            <a:ext cx="2771775" cy="5528945"/>
          </a:xfrm>
          <a:prstGeom prst="rect">
            <a:avLst/>
          </a:prstGeom>
          <a:noFill/>
        </p:spPr>
      </p:pic>
      <p:pic>
        <p:nvPicPr>
          <p:cNvPr id="51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065" y="1329055"/>
            <a:ext cx="2656205" cy="5550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349123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随时随地 移动学习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2" descr="C:\Users\acer\Documents\Tencent Files\1306996658\FileRecv\MobileFile\Image\2EK)%}G`)$FF9E]F_S`(GDK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89885" y="1402715"/>
            <a:ext cx="2592070" cy="5455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775" y="1402715"/>
            <a:ext cx="2639060" cy="5455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0"/>
    </mc:Choice>
    <mc:Fallback>
      <p:transition advTm="10000"/>
    </mc:Fallback>
  </mc:AlternateContent>
</p:sld>
</file>

<file path=ppt/tags/tag1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0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1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2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3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4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5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6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3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4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5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6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7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8.xml><?xml version="1.0" encoding="utf-8"?>
<p:tagLst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9.xml><?xml version="1.0" encoding="utf-8"?>
<p:tagLst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1393</Words>
  <Application>WPS 演示</Application>
  <PresentationFormat>自定义</PresentationFormat>
  <Paragraphs>186</Paragraphs>
  <Slides>36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6" baseType="lpstr">
      <vt:lpstr>Arial</vt:lpstr>
      <vt:lpstr>宋体</vt:lpstr>
      <vt:lpstr>Wingdings</vt:lpstr>
      <vt:lpstr>方正喵呜体</vt:lpstr>
      <vt:lpstr>微软雅黑</vt:lpstr>
      <vt:lpstr>Helvetica</vt:lpstr>
      <vt:lpstr>Calibri</vt:lpstr>
      <vt:lpstr>Wingdings 2</vt:lpstr>
      <vt:lpstr>Wingdings</vt:lpstr>
      <vt:lpstr>幼圆</vt:lpstr>
      <vt:lpstr>FZMiaoWuS-GB</vt:lpstr>
      <vt:lpstr>Times New Roman</vt:lpstr>
      <vt:lpstr>仿宋</vt:lpstr>
      <vt:lpstr>Arial Unicode MS</vt:lpstr>
      <vt:lpstr>Calibri Light</vt:lpstr>
      <vt:lpstr>Times New Roman</vt:lpstr>
      <vt:lpstr>Calibri</vt:lpstr>
      <vt:lpstr>锐字逼格锐线粗体简2.0</vt:lpstr>
      <vt:lpstr>Segoe Print</vt:lpstr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陈陈陈</cp:lastModifiedBy>
  <cp:revision>955</cp:revision>
  <dcterms:created xsi:type="dcterms:W3CDTF">2015-03-19T06:14:00Z</dcterms:created>
  <dcterms:modified xsi:type="dcterms:W3CDTF">2021-02-24T02:20:34Z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