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284" r:id="rId3"/>
    <p:sldId id="454" r:id="rId5"/>
    <p:sldId id="473" r:id="rId6"/>
    <p:sldId id="514" r:id="rId7"/>
    <p:sldId id="527" r:id="rId8"/>
    <p:sldId id="528" r:id="rId9"/>
    <p:sldId id="529" r:id="rId10"/>
    <p:sldId id="583" r:id="rId11"/>
    <p:sldId id="513" r:id="rId12"/>
    <p:sldId id="477" r:id="rId13"/>
    <p:sldId id="556" r:id="rId14"/>
    <p:sldId id="530" r:id="rId15"/>
    <p:sldId id="464" r:id="rId16"/>
    <p:sldId id="521" r:id="rId17"/>
    <p:sldId id="465" r:id="rId18"/>
    <p:sldId id="458" r:id="rId19"/>
    <p:sldId id="459" r:id="rId20"/>
    <p:sldId id="518" r:id="rId21"/>
    <p:sldId id="461" r:id="rId22"/>
    <p:sldId id="522" r:id="rId23"/>
    <p:sldId id="462" r:id="rId24"/>
    <p:sldId id="466" r:id="rId25"/>
    <p:sldId id="515" r:id="rId26"/>
    <p:sldId id="479" r:id="rId27"/>
    <p:sldId id="469" r:id="rId28"/>
    <p:sldId id="478" r:id="rId29"/>
    <p:sldId id="558" r:id="rId30"/>
    <p:sldId id="485" r:id="rId31"/>
    <p:sldId id="385" r:id="rId32"/>
    <p:sldId id="526" r:id="rId33"/>
    <p:sldId id="435" r:id="rId34"/>
    <p:sldId id="609" r:id="rId35"/>
    <p:sldId id="401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宋磊" initials="宋磊" lastIdx="3" clrIdx="0"/>
  <p:cmAuthor id="1" name="杨 雷" initials="杨" lastIdx="3" clrIdx="0"/>
  <p:cmAuthor id="2" name="培涛 尹" initials="培尹" lastIdx="45" clrIdx="1"/>
  <p:cmAuthor id="3" name="Administrator" initials="A" lastIdx="1" clrIdx="2"/>
  <p:cmAuthor id="5" name="apple" initials="a" lastIdx="3" clrIdx="4"/>
  <p:cmAuthor id="6" name="A" initials="A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8" autoAdjust="0"/>
    <p:restoredTop sz="94643"/>
  </p:normalViewPr>
  <p:slideViewPr>
    <p:cSldViewPr snapToGrid="0" showGuides="1">
      <p:cViewPr varScale="1">
        <p:scale>
          <a:sx n="89" d="100"/>
          <a:sy n="89" d="100"/>
        </p:scale>
        <p:origin x="-474" y="-108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23.xml"/><Relationship Id="rId40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hyperlink" Target="http://dgpt.fy.chaoxing.com/" TargetMode="Externa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07573" y="1387685"/>
            <a:ext cx="9002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dirty="0" smtClean="0"/>
              <a:t>尔雅通识教育选修课学习操作指南</a:t>
            </a:r>
            <a:r>
              <a:rPr lang="en-US" altLang="zh-CN" sz="4400" dirty="0" smtClean="0"/>
              <a:t>    </a:t>
            </a:r>
            <a:r>
              <a:rPr lang="zh-CN" altLang="zh-CN" sz="4400" dirty="0" smtClean="0"/>
              <a:t>（学生版）</a:t>
            </a:r>
            <a:endParaRPr lang="zh-CN" altLang="zh-CN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32004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随时随地 移动学习</a:t>
            </a:r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1619885"/>
            <a:ext cx="2654300" cy="5238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280" y="1619885"/>
            <a:ext cx="2647950" cy="5238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790" y="1619885"/>
            <a:ext cx="2678430" cy="5238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0"/>
    </mc:Choice>
    <mc:Fallback>
      <p:transition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385" y="562293"/>
            <a:ext cx="10531475" cy="86169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如何参加考试？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5455" y="1542415"/>
            <a:ext cx="2706370" cy="5315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625" y="1542415"/>
            <a:ext cx="2703195" cy="5315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6" descr="NMJI_J8L3L)KMC`0AU$[ZVX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2" y="1737382"/>
            <a:ext cx="2459157" cy="512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82" y="1737383"/>
            <a:ext cx="2593790" cy="516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94" y="1738805"/>
            <a:ext cx="2593790" cy="519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08629" y="3767492"/>
            <a:ext cx="2519630" cy="3551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7999" y="1790941"/>
            <a:ext cx="302507" cy="2651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94752" y="615771"/>
            <a:ext cx="10808984" cy="109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65048" rIns="91440" bIns="165048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在学习过程中，如果遇到问题，可以“我”——“设置”——“帮助中心”中点击右上角的帮助寻求在线客服的帮助。</a:t>
            </a:r>
            <a:endParaRPr kumimoji="0" lang="zh-CN" altLang="zh-CN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5512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71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31"/>
          <p:cNvSpPr txBox="1"/>
          <p:nvPr/>
        </p:nvSpPr>
        <p:spPr>
          <a:xfrm>
            <a:off x="459193" y="341166"/>
            <a:ext cx="3879850" cy="384175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indent="304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如何寻求客服的帮助？</a:t>
            </a:r>
            <a:endParaRPr lang="zh-CN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3464" y="247170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2"/>
          </p:cNvPr>
          <p:cNvSpPr/>
          <p:nvPr/>
        </p:nvSpPr>
        <p:spPr>
          <a:xfrm>
            <a:off x="2627739" y="169946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http://gwng.fanya.chaoxing.com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540253" y="618075"/>
            <a:ext cx="6578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广东外语外贸大学南国商学院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平台网站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  <a:endParaRPr sz="2800"/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  <a:endParaRPr sz="2800"/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  <a:endParaRPr lang="zh-CN" altLang="en-US" sz="2400" dirty="0">
              <a:solidFill>
                <a:schemeClr val="bg2"/>
              </a:solidFill>
            </a:endParaRP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  <a:endParaRPr lang="zh-CN" altLang="en-US" sz="2400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1302385"/>
            <a:ext cx="8497570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595" y="2023745"/>
            <a:ext cx="7721600" cy="4834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545" y="923290"/>
            <a:ext cx="1074864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第一次使用平台端，可以选择新用户注册，再绑定学校单位和学号。如若已经在手机移动端登录过，直接使用学习通扫码登录即可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520" y="3342005"/>
            <a:ext cx="1803400" cy="17481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3080" y="5163185"/>
            <a:ext cx="1238250" cy="34671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、登录后的界面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26373" y="634022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0471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/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975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</a:t>
            </a:r>
            <a:r>
              <a:rPr sz="2200" b="1" dirty="0" err="1"/>
              <a:t>得到学分</a:t>
            </a:r>
            <a:r>
              <a:rPr sz="1900" dirty="0"/>
              <a:t> </a:t>
            </a:r>
            <a:endParaRPr sz="1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7959" y="239014"/>
            <a:ext cx="30448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我学的课程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7360" y="2950210"/>
            <a:ext cx="2140585" cy="180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10893" y="5153070"/>
            <a:ext cx="31805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点击封面进入课程学习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0852" y="299892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进入课程，开始学习，完成任务点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10" y="1611630"/>
            <a:ext cx="10557510" cy="524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1571625"/>
            <a:ext cx="10669270" cy="52863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83672" y="319798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：开始学习第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5685" y="3785870"/>
            <a:ext cx="17227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提示：观看视频时无法拖曳、快进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鼠标不能移出视频范围。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58602" y="22556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：在课程页面，完成第二个任务点。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435735"/>
            <a:ext cx="10554335" cy="542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9889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进度：考核的分值比重，学习进度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1584960"/>
            <a:ext cx="10551795" cy="527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88087" y="2993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讨论区：提出问题，进行交流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30375"/>
            <a:ext cx="10431145" cy="512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0595" y="201295"/>
            <a:ext cx="106387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如何参加考试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915" y="1527810"/>
            <a:ext cx="10716895" cy="5330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3712845"/>
            <a:ext cx="3753485" cy="288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24790" y="829945"/>
            <a:ext cx="11742420" cy="5169535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（周一）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（周五）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规定时间内完成课程所有章节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学习的学生，才可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获得考试资格。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拟定于第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周，由教务处统一组织上机在线期末考试，具体另行通知。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" y="716280"/>
            <a:ext cx="119456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若出现以下作弊行为，系统将标识为异常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学习，学生需重新学习该课程，如学生出现两次或两次以上的不良学习行为，则取消考试资格。请诚信学习，切勿以身试法。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2575" y="401320"/>
            <a:ext cx="11220450" cy="5221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重要: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尔雅平台升级了作弊防控技术水平，系统每晚会复核学生当天学习过程，对任务完成判定更严格，使大多数刷课手段失效，无法通过任务点。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如因刷课导致任务点显示未完成状态，在课程规定的学习时间内，可以重新进行学习，只要是通过正常的登录和学习流程进行学习的，成绩还是可以正常统计。望各位同学诚信学习。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  <a:endParaRPr lang="zh-CN" altLang="en-US" sz="40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  <a:endParaRPr lang="en-US" altLang="zh-CN" sz="12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800" y="5433060"/>
            <a:ext cx="65151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1129" y="121448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5801475" y="78994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87677" y="568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  <a:endParaRPr lang="zh-CN" altLang="en-US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843028" y="568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525" y="822325"/>
            <a:ext cx="2572385" cy="4161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40500" y="4712970"/>
            <a:ext cx="52241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7" y="2045305"/>
            <a:ext cx="2494107" cy="481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95" y="2045306"/>
            <a:ext cx="2515648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39" y="2045305"/>
            <a:ext cx="2515648" cy="48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69002" y="456944"/>
            <a:ext cx="998274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打开学习通，第一次使用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。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新用户注册”，获取验证码并设置密码，点击下一步输入学校名称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广东外语外贸大学南国商学院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或者学校代码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2437”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，再绑定您的学号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+mn-ea"/>
              </a:rPr>
              <a:t>登录</a:t>
            </a:r>
            <a:endParaRPr lang="zh-CN" altLang="en-US" sz="3200" b="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9631" y="1423361"/>
            <a:ext cx="2592279" cy="5434639"/>
            <a:chOff x="2929631" y="1423361"/>
            <a:chExt cx="2592279" cy="5434639"/>
          </a:xfrm>
        </p:grpSpPr>
        <p:pic>
          <p:nvPicPr>
            <p:cNvPr id="4" name="图片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29631" y="1423361"/>
              <a:ext cx="2592279" cy="5434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32295" y="1988598"/>
              <a:ext cx="2386950" cy="7370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089629" y="1423360"/>
            <a:ext cx="2608394" cy="5434639"/>
            <a:chOff x="7089629" y="1423360"/>
            <a:chExt cx="2608394" cy="5434639"/>
          </a:xfrm>
        </p:grpSpPr>
        <p:pic>
          <p:nvPicPr>
            <p:cNvPr id="5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89629" y="1423360"/>
              <a:ext cx="2608394" cy="543463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288567" y="2645546"/>
              <a:ext cx="1438183" cy="29296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2928620" y="1862137"/>
            <a:ext cx="2593948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12537" y="2847340"/>
            <a:ext cx="2426308" cy="79248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之前已用手机号登录过，但是没有绑定过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0" descr="300637089663256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0" y="1861820"/>
            <a:ext cx="2519045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7345" y="2203450"/>
            <a:ext cx="551815" cy="46418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，但是没有绑定过单位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1" name="图片 10" descr="C:\Users\lin'hui'ting\Desktop\11111.jpg111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7588" b="7588"/>
          <a:stretch>
            <a:fillRect/>
          </a:stretch>
        </p:blipFill>
        <p:spPr>
          <a:xfrm>
            <a:off x="2677160" y="1974850"/>
            <a:ext cx="2590165" cy="48837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697480" y="3980180"/>
            <a:ext cx="2411095" cy="3149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  <a:sym typeface="Chalkduster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2770" y="1974850"/>
            <a:ext cx="2494280" cy="4882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2133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课程在哪里？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1329055"/>
            <a:ext cx="2813050" cy="552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715" y="1329055"/>
            <a:ext cx="2843530" cy="554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4563.636220472441,&quot;width&quot;:4563.636220472441}"/>
</p:tagLst>
</file>

<file path=ppt/tags/tag1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2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3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7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8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2.xml><?xml version="1.0" encoding="utf-8"?>
<p:tagLst xmlns:p="http://schemas.openxmlformats.org/presentationml/2006/main">
  <p:tag name="KSO_WM_UNIT_PLACING_PICTURE_USER_VIEWPORT" val="{&quot;height&quot;:13080,&quot;width&quot;:8088}"/>
</p:tagLst>
</file>

<file path=ppt/tags/tag2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2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PP_MARK_KEY" val="193f3614-6896-470c-90e7-da39f472906b"/>
  <p:tag name="COMMONDATA" val="eyJoZGlkIjoiODY2NmUyYjRmODYzMTE0ZTM5NjIxYmEyYTNiZWQyZDYifQ=="/>
  <p:tag name="commondata" val="eyJoZGlkIjoiOTI3YzQxY2EzNjVkNTAyOWQ4NmYwZGU0OGI5ZWM4NTEifQ=="/>
</p:tagLst>
</file>

<file path=ppt/tags/tag3.xml><?xml version="1.0" encoding="utf-8"?>
<p:tagLst xmlns:p="http://schemas.openxmlformats.org/presentationml/2006/main">
  <p:tag name="KSO_WM_UNIT_PLACING_PICTURE_USER_VIEWPORT" val="{&quot;height&quot;:25320,&quot;width&quot;:12960}"/>
</p:tagLst>
</file>

<file path=ppt/tags/tag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7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1623</Words>
  <Application>WPS 演示</Application>
  <PresentationFormat>自定义</PresentationFormat>
  <Paragraphs>179</Paragraphs>
  <Slides>33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Arial</vt:lpstr>
      <vt:lpstr>宋体</vt:lpstr>
      <vt:lpstr>Wingdings</vt:lpstr>
      <vt:lpstr>方正喵呜体</vt:lpstr>
      <vt:lpstr>微软雅黑</vt:lpstr>
      <vt:lpstr>Helvetica</vt:lpstr>
      <vt:lpstr>Calibri</vt:lpstr>
      <vt:lpstr>Calibri Light</vt:lpstr>
      <vt:lpstr>微软雅黑 Light</vt:lpstr>
      <vt:lpstr>Chalkduster</vt:lpstr>
      <vt:lpstr>Arial Unicode MS</vt:lpstr>
      <vt:lpstr>Times New Roman</vt:lpstr>
      <vt:lpstr>仿宋</vt:lpstr>
      <vt:lpstr>Times New Roman</vt:lpstr>
      <vt:lpstr>Calibri</vt:lpstr>
      <vt:lpstr>锐字逼格锐线粗体简2.0</vt:lpstr>
      <vt:lpstr>Segoe Print</vt:lpstr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Administrator</cp:lastModifiedBy>
  <cp:revision>976</cp:revision>
  <dcterms:created xsi:type="dcterms:W3CDTF">2015-03-19T06:14:00Z</dcterms:created>
  <dcterms:modified xsi:type="dcterms:W3CDTF">2024-08-28T06:45:47Z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872F796A281F42F8B4BB8A5C1EA2FBF3_13</vt:lpwstr>
  </property>
</Properties>
</file>