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7" r:id="rId4"/>
    <p:sldId id="258" r:id="rId5"/>
    <p:sldId id="264" r:id="rId6"/>
    <p:sldId id="262" r:id="rId7"/>
    <p:sldId id="265" r:id="rId8"/>
    <p:sldId id="266" r:id="rId9"/>
    <p:sldId id="267" r:id="rId10"/>
    <p:sldId id="268" r:id="rId11"/>
    <p:sldId id="271" r:id="rId12"/>
    <p:sldId id="269" r:id="rId13"/>
    <p:sldId id="270" r:id="rId14"/>
    <p:sldId id="259" r:id="rId1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B678"/>
    <a:srgbClr val="FF6600"/>
    <a:srgbClr val="FFFFFF"/>
    <a:srgbClr val="339933"/>
    <a:srgbClr val="47F3C6"/>
    <a:srgbClr val="89BA00"/>
    <a:srgbClr val="E98E43"/>
    <a:srgbClr val="FF99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7" autoAdjust="0"/>
    <p:restoredTop sz="86457" autoAdjust="0"/>
  </p:normalViewPr>
  <p:slideViewPr>
    <p:cSldViewPr>
      <p:cViewPr varScale="1">
        <p:scale>
          <a:sx n="79" d="100"/>
          <a:sy n="79" d="100"/>
        </p:scale>
        <p:origin x="117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32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C0AF6-D060-427D-A716-F0017A4D04C2}" type="datetimeFigureOut">
              <a:rPr lang="zh-CN" altLang="en-US" smtClean="0"/>
              <a:t>2017/3/20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C28CC-FADB-4B6D-847F-5518A66F9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7947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F44543-10B6-4786-A6FA-7C0E8B75036F}" type="datetimeFigureOut">
              <a:rPr lang="zh-CN" altLang="en-US" smtClean="0"/>
              <a:t>2017/3/20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2AB441-D25B-4CAC-9773-473A0BA22F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069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528" y="116632"/>
            <a:ext cx="7920880" cy="490066"/>
          </a:xfrm>
          <a:prstGeom prst="rect">
            <a:avLst/>
          </a:prstGeom>
        </p:spPr>
        <p:txBody>
          <a:bodyPr/>
          <a:lstStyle>
            <a:lvl1pPr algn="r">
              <a:defRPr sz="32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单击编辑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43608" y="980728"/>
            <a:ext cx="7643192" cy="514543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25000"/>
              </a:lnSpc>
              <a:spcBef>
                <a:spcPts val="600"/>
              </a:spcBef>
              <a:buFont typeface="Wingdings" pitchFamily="2" charset="2"/>
              <a:buChar char="Ø"/>
              <a:defRPr sz="2800" b="1">
                <a:latin typeface="微软雅黑" pitchFamily="34" charset="-122"/>
                <a:ea typeface="微软雅黑" pitchFamily="34" charset="-122"/>
              </a:defRPr>
            </a:lvl1pPr>
            <a:lvl2pPr marL="648000">
              <a:lnSpc>
                <a:spcPct val="125000"/>
              </a:lnSpc>
              <a:spcBef>
                <a:spcPts val="600"/>
              </a:spcBef>
              <a:defRPr sz="2400">
                <a:latin typeface="微软雅黑" pitchFamily="34" charset="-122"/>
                <a:ea typeface="微软雅黑" pitchFamily="34" charset="-122"/>
              </a:defRPr>
            </a:lvl2pPr>
            <a:lvl3pPr>
              <a:defRPr sz="2200">
                <a:latin typeface="微软雅黑" pitchFamily="34" charset="-122"/>
                <a:ea typeface="微软雅黑" pitchFamily="34" charset="-122"/>
              </a:defRPr>
            </a:lvl3pPr>
            <a:lvl4pPr>
              <a:defRPr>
                <a:latin typeface="微软雅黑" pitchFamily="34" charset="-122"/>
                <a:ea typeface="微软雅黑" pitchFamily="34" charset="-122"/>
              </a:defRPr>
            </a:lvl4pPr>
            <a:lvl5pPr>
              <a:defRPr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hyperlink" Target="http://px.mdwxue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2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0" name="Rectangle 12"/>
          <p:cNvSpPr>
            <a:spLocks noChangeArrowheads="1"/>
          </p:cNvSpPr>
          <p:nvPr/>
        </p:nvSpPr>
        <p:spPr bwMode="ltGray">
          <a:xfrm>
            <a:off x="8859838" y="0"/>
            <a:ext cx="284162" cy="6188075"/>
          </a:xfrm>
          <a:prstGeom prst="rect">
            <a:avLst/>
          </a:prstGeom>
          <a:gradFill rotWithShape="1">
            <a:gsLst>
              <a:gs pos="0">
                <a:srgbClr val="339933">
                  <a:alpha val="75000"/>
                </a:srgbClr>
              </a:gs>
              <a:gs pos="100000">
                <a:srgbClr val="339933">
                  <a:gamma/>
                  <a:tint val="0"/>
                  <a:invGamma/>
                  <a:alpha val="3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ltGray">
          <a:xfrm>
            <a:off x="8461375" y="-6350"/>
            <a:ext cx="539750" cy="835025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rgbClr val="E0B678">
                  <a:gamma/>
                  <a:shade val="76471"/>
                  <a:invGamma/>
                </a:srgbClr>
              </a:gs>
              <a:gs pos="100000">
                <a:srgbClr val="E0B678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416" name="AutoShape 8"/>
          <p:cNvSpPr>
            <a:spLocks noChangeArrowheads="1"/>
          </p:cNvSpPr>
          <p:nvPr/>
        </p:nvSpPr>
        <p:spPr bwMode="ltGray">
          <a:xfrm>
            <a:off x="8145463" y="-6350"/>
            <a:ext cx="539750" cy="835025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rgbClr val="E0B678">
                  <a:gamma/>
                  <a:shade val="76471"/>
                  <a:invGamma/>
                </a:srgbClr>
              </a:gs>
              <a:gs pos="100000">
                <a:srgbClr val="E0B678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ltGray">
          <a:xfrm>
            <a:off x="3676650" y="0"/>
            <a:ext cx="4208463" cy="83343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0B678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419" name="AutoShape 11"/>
          <p:cNvSpPr>
            <a:spLocks noChangeArrowheads="1"/>
          </p:cNvSpPr>
          <p:nvPr/>
        </p:nvSpPr>
        <p:spPr bwMode="ltGray">
          <a:xfrm>
            <a:off x="7888288" y="0"/>
            <a:ext cx="427037" cy="835025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rgbClr val="E0B678"/>
              </a:gs>
              <a:gs pos="100000">
                <a:srgbClr val="E0B678">
                  <a:gamma/>
                  <a:shade val="8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2" name="图片 1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309320"/>
            <a:ext cx="550505" cy="550505"/>
          </a:xfrm>
          <a:prstGeom prst="rect">
            <a:avLst/>
          </a:prstGeom>
        </p:spPr>
      </p:pic>
      <p:sp>
        <p:nvSpPr>
          <p:cNvPr id="3" name="TextBox 2">
            <a:hlinkClick r:id="rId14"/>
          </p:cNvPr>
          <p:cNvSpPr txBox="1"/>
          <p:nvPr userDrawn="1"/>
        </p:nvSpPr>
        <p:spPr>
          <a:xfrm>
            <a:off x="890106" y="6384517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Moodle</a:t>
            </a:r>
            <a:r>
              <a:rPr lang="en-US" altLang="zh-CN" sz="2000" dirty="0" smtClean="0"/>
              <a:t> </a:t>
            </a:r>
            <a:endParaRPr lang="zh-CN" altLang="en-US" sz="2000" dirty="0"/>
          </a:p>
        </p:txBody>
      </p:sp>
      <p:sp>
        <p:nvSpPr>
          <p:cNvPr id="4" name="TextBox 3">
            <a:hlinkClick r:id="rId14"/>
          </p:cNvPr>
          <p:cNvSpPr txBox="1"/>
          <p:nvPr userDrawn="1"/>
        </p:nvSpPr>
        <p:spPr>
          <a:xfrm>
            <a:off x="1835696" y="640633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中国</a:t>
            </a:r>
            <a:endParaRPr lang="zh-CN" altLang="en-US" sz="2000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px.mdwxue.net/" TargetMode="Externa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55576" y="3609983"/>
            <a:ext cx="799289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5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使用开源资源构建</a:t>
            </a:r>
            <a:r>
              <a:rPr lang="en-US" altLang="zh-CN" sz="5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MOOC</a:t>
            </a:r>
            <a:endParaRPr lang="en-US" altLang="zh-CN" sz="54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262" y="404664"/>
            <a:ext cx="681866" cy="6818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92184" y="479869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把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教和学变得更轻松</a:t>
            </a:r>
            <a:endParaRPr lang="zh-CN" altLang="en-US" sz="2800" b="1" dirty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794519"/>
          </a:xfrm>
        </p:spPr>
        <p:txBody>
          <a:bodyPr/>
          <a:lstStyle/>
          <a:p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MOODLE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管理员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培训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培训准备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知识准备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了解</a:t>
            </a:r>
            <a:r>
              <a:rPr lang="en-US" altLang="zh-CN" dirty="0" err="1" smtClean="0"/>
              <a:t>linux</a:t>
            </a:r>
            <a:r>
              <a:rPr lang="zh-CN" altLang="en-US" dirty="0" smtClean="0"/>
              <a:t>的基本命令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了解</a:t>
            </a:r>
            <a:r>
              <a:rPr lang="en-US" altLang="zh-CN" dirty="0" smtClean="0"/>
              <a:t>CSS3</a:t>
            </a:r>
            <a:r>
              <a:rPr lang="zh-CN" altLang="en-US" dirty="0" smtClean="0"/>
              <a:t>的基础知识</a:t>
            </a:r>
            <a:endParaRPr lang="en-US" altLang="zh-CN" dirty="0" smtClean="0"/>
          </a:p>
          <a:p>
            <a:r>
              <a:rPr lang="zh-CN" altLang="en-US" dirty="0" smtClean="0"/>
              <a:t>设备准备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培训者自带笔记本电脑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740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谁给您培训</a:t>
            </a:r>
            <a:r>
              <a:rPr lang="zh-CN" altLang="en-US" dirty="0" smtClean="0"/>
              <a:t>？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培训者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CMOODLE</a:t>
            </a:r>
            <a:r>
              <a:rPr lang="zh-CN" altLang="en-US" dirty="0"/>
              <a:t>系统工程</a:t>
            </a:r>
            <a:r>
              <a:rPr lang="zh-CN" altLang="en-US" dirty="0" smtClean="0"/>
              <a:t>师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负责平台搭建部分。三年以上的经验，实施项目</a:t>
            </a:r>
            <a:r>
              <a:rPr lang="en-US" altLang="zh-CN" dirty="0" smtClean="0"/>
              <a:t>10</a:t>
            </a:r>
            <a:r>
              <a:rPr lang="zh-CN" altLang="en-US" dirty="0" smtClean="0"/>
              <a:t>个以上，曾实施电大在线教学平台的集群式搭建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CMOODLE</a:t>
            </a:r>
            <a:r>
              <a:rPr lang="zh-CN" altLang="en-US" dirty="0" smtClean="0"/>
              <a:t>架构师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负责结构、功能、配置、维护部分。七年以上二次开发经验，曾主持电大在线教学平台、西北大学、和君商学、魔灯网学云平台等等项目的二次开发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教师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负责课程设计培训。部分项目由架构师承担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010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如何参加？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在培训站点上注册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培训站点：</a:t>
            </a:r>
            <a:r>
              <a:rPr lang="en-US" altLang="zh-CN" dirty="0"/>
              <a:t> </a:t>
            </a:r>
            <a:r>
              <a:rPr lang="en-US" altLang="zh-CN" dirty="0">
                <a:hlinkClick r:id="rId2"/>
              </a:rPr>
              <a:t>http://px.mdwxue.net</a:t>
            </a:r>
            <a:r>
              <a:rPr lang="en-US" altLang="zh-CN" dirty="0" smtClean="0">
                <a:hlinkClick r:id="rId2"/>
              </a:rPr>
              <a:t>/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点击登录</a:t>
            </a:r>
            <a:r>
              <a:rPr lang="en-US" altLang="zh-CN" dirty="0" smtClean="0"/>
              <a:t>-&gt;</a:t>
            </a:r>
            <a:r>
              <a:rPr lang="zh-CN" altLang="en-US" dirty="0" smtClean="0"/>
              <a:t>注册新帐号，填写相关信息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提交后会发送邮件认证，点击邮件里的链接认证</a:t>
            </a:r>
            <a:endParaRPr lang="en-US" altLang="zh-CN" dirty="0" smtClean="0"/>
          </a:p>
          <a:p>
            <a:r>
              <a:rPr lang="zh-CN" altLang="en-US" dirty="0" smtClean="0"/>
              <a:t>报名与</a:t>
            </a:r>
            <a:r>
              <a:rPr lang="zh-CN" altLang="en-US" dirty="0"/>
              <a:t>确认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登录后主菜单内的培训报名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选择培训计划，填写报名信息后提交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我方工作人员将电话核实确认报名信息</a:t>
            </a:r>
            <a:endParaRPr lang="en-US" altLang="zh-CN" dirty="0" smtClean="0"/>
          </a:p>
          <a:p>
            <a:pPr lvl="1"/>
            <a:r>
              <a:rPr lang="zh-CN" altLang="en-US" smtClean="0"/>
              <a:t>确认后请按页面上的银行信息支付培训费 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149080"/>
            <a:ext cx="1656184" cy="667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434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Rectangle 5"/>
          <p:cNvSpPr>
            <a:spLocks noChangeArrowheads="1"/>
          </p:cNvSpPr>
          <p:nvPr/>
        </p:nvSpPr>
        <p:spPr bwMode="black">
          <a:xfrm>
            <a:off x="971550" y="3573016"/>
            <a:ext cx="7992938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5400" dirty="0" smtClean="0">
                <a:latin typeface="微软雅黑" pitchFamily="34" charset="-122"/>
                <a:ea typeface="微软雅黑" pitchFamily="34" charset="-122"/>
              </a:rPr>
              <a:t>欢迎参加培训</a:t>
            </a:r>
            <a:endParaRPr lang="zh-CN" altLang="en-US" sz="54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262" y="404664"/>
            <a:ext cx="681866" cy="6818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92184" y="479869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把</a:t>
            </a:r>
            <a:r>
              <a:rPr lang="zh-CN" altLang="en-US" sz="2800" b="1" dirty="0" smtClean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教和学变得更轻松</a:t>
            </a:r>
            <a:endParaRPr lang="zh-CN" altLang="en-US" sz="2800" b="1" dirty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1764" y="2348880"/>
            <a:ext cx="8102724" cy="504056"/>
          </a:xfrm>
        </p:spPr>
        <p:txBody>
          <a:bodyPr/>
          <a:lstStyle/>
          <a:p>
            <a:r>
              <a:rPr lang="zh-CN" altLang="en-US" sz="2400" dirty="0" smtClean="0"/>
              <a:t>咨询电话</a:t>
            </a:r>
            <a:r>
              <a:rPr lang="en-US" altLang="zh-CN" sz="2400" dirty="0" smtClean="0"/>
              <a:t>:020  2224   5023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Line 12"/>
          <p:cNvSpPr>
            <a:spLocks noChangeShapeType="1"/>
          </p:cNvSpPr>
          <p:nvPr/>
        </p:nvSpPr>
        <p:spPr bwMode="auto">
          <a:xfrm flipV="1">
            <a:off x="2590800" y="2854334"/>
            <a:ext cx="4541838" cy="49213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0" name="Line 13"/>
          <p:cNvSpPr>
            <a:spLocks noChangeShapeType="1"/>
          </p:cNvSpPr>
          <p:nvPr/>
        </p:nvSpPr>
        <p:spPr bwMode="auto">
          <a:xfrm flipV="1">
            <a:off x="2614613" y="4725997"/>
            <a:ext cx="4518025" cy="127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1" name="Line 14"/>
          <p:cNvSpPr>
            <a:spLocks noChangeShapeType="1"/>
          </p:cNvSpPr>
          <p:nvPr/>
        </p:nvSpPr>
        <p:spPr bwMode="auto">
          <a:xfrm flipV="1">
            <a:off x="2614613" y="1989147"/>
            <a:ext cx="4446587" cy="2857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2" name="Line 15"/>
          <p:cNvSpPr>
            <a:spLocks noChangeShapeType="1"/>
          </p:cNvSpPr>
          <p:nvPr/>
        </p:nvSpPr>
        <p:spPr bwMode="auto">
          <a:xfrm flipV="1">
            <a:off x="2614613" y="3789372"/>
            <a:ext cx="4518025" cy="349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103" name="Group 16"/>
          <p:cNvGrpSpPr>
            <a:grpSpLocks/>
          </p:cNvGrpSpPr>
          <p:nvPr/>
        </p:nvGrpSpPr>
        <p:grpSpPr bwMode="auto">
          <a:xfrm>
            <a:off x="2305050" y="1495434"/>
            <a:ext cx="609600" cy="554038"/>
            <a:chOff x="1248" y="1339"/>
            <a:chExt cx="428" cy="389"/>
          </a:xfrm>
        </p:grpSpPr>
        <p:grpSp>
          <p:nvGrpSpPr>
            <p:cNvPr id="4147" name="Group 17"/>
            <p:cNvGrpSpPr>
              <a:grpSpLocks/>
            </p:cNvGrpSpPr>
            <p:nvPr/>
          </p:nvGrpSpPr>
          <p:grpSpPr bwMode="auto">
            <a:xfrm>
              <a:off x="1248" y="1339"/>
              <a:ext cx="428" cy="389"/>
              <a:chOff x="624" y="1536"/>
              <a:chExt cx="1251" cy="1256"/>
            </a:xfrm>
          </p:grpSpPr>
          <p:sp>
            <p:nvSpPr>
              <p:cNvPr id="68626" name="Oval 18"/>
              <p:cNvSpPr>
                <a:spLocks noChangeArrowheads="1"/>
              </p:cNvSpPr>
              <p:nvPr/>
            </p:nvSpPr>
            <p:spPr bwMode="gray">
              <a:xfrm>
                <a:off x="624" y="1536"/>
                <a:ext cx="1251" cy="125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68627" name="Oval 19"/>
              <p:cNvSpPr>
                <a:spLocks noChangeArrowheads="1"/>
              </p:cNvSpPr>
              <p:nvPr/>
            </p:nvSpPr>
            <p:spPr bwMode="gray">
              <a:xfrm>
                <a:off x="624" y="1536"/>
                <a:ext cx="1251" cy="125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32001"/>
                    </a:schemeClr>
                  </a:gs>
                  <a:gs pos="100000">
                    <a:schemeClr val="folHlink">
                      <a:gamma/>
                      <a:shade val="0"/>
                      <a:invGamma/>
                      <a:alpha val="89999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68628" name="Oval 20"/>
              <p:cNvSpPr>
                <a:spLocks noChangeArrowheads="1"/>
              </p:cNvSpPr>
              <p:nvPr/>
            </p:nvSpPr>
            <p:spPr bwMode="gray">
              <a:xfrm>
                <a:off x="705" y="1619"/>
                <a:ext cx="1088" cy="1090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54118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68629" name="Oval 21"/>
              <p:cNvSpPr>
                <a:spLocks noChangeArrowheads="1"/>
              </p:cNvSpPr>
              <p:nvPr/>
            </p:nvSpPr>
            <p:spPr bwMode="gray">
              <a:xfrm>
                <a:off x="705" y="1619"/>
                <a:ext cx="1088" cy="1094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63529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4153" name="Oval 22"/>
              <p:cNvSpPr>
                <a:spLocks noChangeArrowheads="1"/>
              </p:cNvSpPr>
              <p:nvPr/>
            </p:nvSpPr>
            <p:spPr bwMode="gray">
              <a:xfrm>
                <a:off x="760" y="1673"/>
                <a:ext cx="979" cy="983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4154" name="Group 23"/>
              <p:cNvGrpSpPr>
                <a:grpSpLocks/>
              </p:cNvGrpSpPr>
              <p:nvPr/>
            </p:nvGrpSpPr>
            <p:grpSpPr bwMode="auto">
              <a:xfrm>
                <a:off x="776" y="1687"/>
                <a:ext cx="947" cy="952"/>
                <a:chOff x="4166" y="1706"/>
                <a:chExt cx="1252" cy="1252"/>
              </a:xfrm>
            </p:grpSpPr>
            <p:sp>
              <p:nvSpPr>
                <p:cNvPr id="4155" name="Oval 24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56" name="Oval 25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57" name="Oval 26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58" name="Oval 27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148" name="Text Box 28"/>
            <p:cNvSpPr txBox="1">
              <a:spLocks noChangeArrowheads="1"/>
            </p:cNvSpPr>
            <p:nvPr/>
          </p:nvSpPr>
          <p:spPr bwMode="auto">
            <a:xfrm>
              <a:off x="1344" y="1393"/>
              <a:ext cx="239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/>
                <a:t>1</a:t>
              </a:r>
            </a:p>
          </p:txBody>
        </p:sp>
      </p:grpSp>
      <p:grpSp>
        <p:nvGrpSpPr>
          <p:cNvPr id="4104" name="Group 29"/>
          <p:cNvGrpSpPr>
            <a:grpSpLocks/>
          </p:cNvGrpSpPr>
          <p:nvPr/>
        </p:nvGrpSpPr>
        <p:grpSpPr bwMode="auto">
          <a:xfrm>
            <a:off x="2298700" y="2297122"/>
            <a:ext cx="612775" cy="619125"/>
            <a:chOff x="1244" y="1839"/>
            <a:chExt cx="430" cy="435"/>
          </a:xfrm>
        </p:grpSpPr>
        <p:grpSp>
          <p:nvGrpSpPr>
            <p:cNvPr id="4135" name="Group 30"/>
            <p:cNvGrpSpPr>
              <a:grpSpLocks/>
            </p:cNvGrpSpPr>
            <p:nvPr/>
          </p:nvGrpSpPr>
          <p:grpSpPr bwMode="auto">
            <a:xfrm>
              <a:off x="1244" y="1839"/>
              <a:ext cx="430" cy="435"/>
              <a:chOff x="1248" y="1488"/>
              <a:chExt cx="821" cy="829"/>
            </a:xfrm>
          </p:grpSpPr>
          <p:sp>
            <p:nvSpPr>
              <p:cNvPr id="68639" name="Oval 31"/>
              <p:cNvSpPr>
                <a:spLocks noChangeArrowheads="1"/>
              </p:cNvSpPr>
              <p:nvPr/>
            </p:nvSpPr>
            <p:spPr bwMode="gray">
              <a:xfrm>
                <a:off x="1248" y="1488"/>
                <a:ext cx="821" cy="82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68640" name="Oval 32"/>
              <p:cNvSpPr>
                <a:spLocks noChangeArrowheads="1"/>
              </p:cNvSpPr>
              <p:nvPr/>
            </p:nvSpPr>
            <p:spPr bwMode="gray">
              <a:xfrm>
                <a:off x="1248" y="1488"/>
                <a:ext cx="821" cy="82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32001"/>
                    </a:schemeClr>
                  </a:gs>
                  <a:gs pos="100000">
                    <a:schemeClr val="accent1">
                      <a:gamma/>
                      <a:shade val="0"/>
                      <a:invGamma/>
                      <a:alpha val="89999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68641" name="Oval 33"/>
              <p:cNvSpPr>
                <a:spLocks noChangeArrowheads="1"/>
              </p:cNvSpPr>
              <p:nvPr/>
            </p:nvSpPr>
            <p:spPr bwMode="gray">
              <a:xfrm>
                <a:off x="1301" y="1541"/>
                <a:ext cx="715" cy="723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54118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68642" name="Oval 34"/>
              <p:cNvSpPr>
                <a:spLocks noChangeArrowheads="1"/>
              </p:cNvSpPr>
              <p:nvPr/>
            </p:nvSpPr>
            <p:spPr bwMode="gray">
              <a:xfrm>
                <a:off x="1303" y="1541"/>
                <a:ext cx="715" cy="723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63529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4141" name="Oval 35"/>
              <p:cNvSpPr>
                <a:spLocks noChangeArrowheads="1"/>
              </p:cNvSpPr>
              <p:nvPr/>
            </p:nvSpPr>
            <p:spPr bwMode="gray">
              <a:xfrm>
                <a:off x="1337" y="1578"/>
                <a:ext cx="643" cy="649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4142" name="Group 36"/>
              <p:cNvGrpSpPr>
                <a:grpSpLocks/>
              </p:cNvGrpSpPr>
              <p:nvPr/>
            </p:nvGrpSpPr>
            <p:grpSpPr bwMode="auto">
              <a:xfrm>
                <a:off x="1348" y="1588"/>
                <a:ext cx="621" cy="628"/>
                <a:chOff x="4166" y="1706"/>
                <a:chExt cx="1252" cy="1252"/>
              </a:xfrm>
            </p:grpSpPr>
            <p:sp>
              <p:nvSpPr>
                <p:cNvPr id="4143" name="Oval 37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44" name="Oval 38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45" name="Oval 39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46" name="Oval 40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136" name="Text Box 41"/>
            <p:cNvSpPr txBox="1">
              <a:spLocks noChangeArrowheads="1"/>
            </p:cNvSpPr>
            <p:nvPr/>
          </p:nvSpPr>
          <p:spPr bwMode="auto">
            <a:xfrm>
              <a:off x="1344" y="1904"/>
              <a:ext cx="240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 dirty="0"/>
                <a:t>2</a:t>
              </a:r>
            </a:p>
          </p:txBody>
        </p:sp>
      </p:grpSp>
      <p:grpSp>
        <p:nvGrpSpPr>
          <p:cNvPr id="4105" name="Group 42"/>
          <p:cNvGrpSpPr>
            <a:grpSpLocks/>
          </p:cNvGrpSpPr>
          <p:nvPr/>
        </p:nvGrpSpPr>
        <p:grpSpPr bwMode="auto">
          <a:xfrm>
            <a:off x="2305050" y="3282959"/>
            <a:ext cx="609600" cy="615950"/>
            <a:chOff x="1248" y="2461"/>
            <a:chExt cx="428" cy="432"/>
          </a:xfrm>
        </p:grpSpPr>
        <p:grpSp>
          <p:nvGrpSpPr>
            <p:cNvPr id="4123" name="Group 43"/>
            <p:cNvGrpSpPr>
              <a:grpSpLocks/>
            </p:cNvGrpSpPr>
            <p:nvPr/>
          </p:nvGrpSpPr>
          <p:grpSpPr bwMode="auto">
            <a:xfrm>
              <a:off x="1248" y="2461"/>
              <a:ext cx="428" cy="432"/>
              <a:chOff x="624" y="1536"/>
              <a:chExt cx="1251" cy="1256"/>
            </a:xfrm>
          </p:grpSpPr>
          <p:sp>
            <p:nvSpPr>
              <p:cNvPr id="68652" name="Oval 44"/>
              <p:cNvSpPr>
                <a:spLocks noChangeArrowheads="1"/>
              </p:cNvSpPr>
              <p:nvPr/>
            </p:nvSpPr>
            <p:spPr bwMode="gray">
              <a:xfrm>
                <a:off x="624" y="1536"/>
                <a:ext cx="1251" cy="125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68653" name="Oval 45"/>
              <p:cNvSpPr>
                <a:spLocks noChangeArrowheads="1"/>
              </p:cNvSpPr>
              <p:nvPr/>
            </p:nvSpPr>
            <p:spPr bwMode="gray">
              <a:xfrm>
                <a:off x="624" y="1536"/>
                <a:ext cx="1251" cy="125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32001"/>
                    </a:schemeClr>
                  </a:gs>
                  <a:gs pos="100000">
                    <a:schemeClr val="folHlink">
                      <a:gamma/>
                      <a:shade val="0"/>
                      <a:invGamma/>
                      <a:alpha val="89999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68654" name="Oval 46"/>
              <p:cNvSpPr>
                <a:spLocks noChangeArrowheads="1"/>
              </p:cNvSpPr>
              <p:nvPr/>
            </p:nvSpPr>
            <p:spPr bwMode="gray">
              <a:xfrm>
                <a:off x="705" y="1617"/>
                <a:ext cx="1088" cy="1094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54118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68655" name="Oval 47"/>
              <p:cNvSpPr>
                <a:spLocks noChangeArrowheads="1"/>
              </p:cNvSpPr>
              <p:nvPr/>
            </p:nvSpPr>
            <p:spPr bwMode="gray">
              <a:xfrm>
                <a:off x="705" y="1620"/>
                <a:ext cx="1088" cy="10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63529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4129" name="Oval 48"/>
              <p:cNvSpPr>
                <a:spLocks noChangeArrowheads="1"/>
              </p:cNvSpPr>
              <p:nvPr/>
            </p:nvSpPr>
            <p:spPr bwMode="gray">
              <a:xfrm>
                <a:off x="760" y="1673"/>
                <a:ext cx="979" cy="983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4130" name="Group 49"/>
              <p:cNvGrpSpPr>
                <a:grpSpLocks/>
              </p:cNvGrpSpPr>
              <p:nvPr/>
            </p:nvGrpSpPr>
            <p:grpSpPr bwMode="auto">
              <a:xfrm>
                <a:off x="776" y="1687"/>
                <a:ext cx="947" cy="952"/>
                <a:chOff x="4166" y="1706"/>
                <a:chExt cx="1252" cy="1252"/>
              </a:xfrm>
            </p:grpSpPr>
            <p:sp>
              <p:nvSpPr>
                <p:cNvPr id="4131" name="Oval 50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32" name="Oval 51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33" name="Oval 52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34" name="Oval 53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124" name="Text Box 54"/>
            <p:cNvSpPr txBox="1">
              <a:spLocks noChangeArrowheads="1"/>
            </p:cNvSpPr>
            <p:nvPr/>
          </p:nvSpPr>
          <p:spPr bwMode="auto">
            <a:xfrm>
              <a:off x="1344" y="2534"/>
              <a:ext cx="239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 dirty="0"/>
                <a:t>3</a:t>
              </a:r>
            </a:p>
          </p:txBody>
        </p:sp>
      </p:grpSp>
      <p:grpSp>
        <p:nvGrpSpPr>
          <p:cNvPr id="4106" name="Group 55"/>
          <p:cNvGrpSpPr>
            <a:grpSpLocks/>
          </p:cNvGrpSpPr>
          <p:nvPr/>
        </p:nvGrpSpPr>
        <p:grpSpPr bwMode="auto">
          <a:xfrm>
            <a:off x="2298700" y="4167197"/>
            <a:ext cx="612775" cy="619125"/>
            <a:chOff x="1244" y="3017"/>
            <a:chExt cx="430" cy="435"/>
          </a:xfrm>
        </p:grpSpPr>
        <p:grpSp>
          <p:nvGrpSpPr>
            <p:cNvPr id="4111" name="Group 56"/>
            <p:cNvGrpSpPr>
              <a:grpSpLocks/>
            </p:cNvGrpSpPr>
            <p:nvPr/>
          </p:nvGrpSpPr>
          <p:grpSpPr bwMode="auto">
            <a:xfrm>
              <a:off x="1244" y="3017"/>
              <a:ext cx="430" cy="435"/>
              <a:chOff x="1248" y="1488"/>
              <a:chExt cx="821" cy="829"/>
            </a:xfrm>
          </p:grpSpPr>
          <p:sp>
            <p:nvSpPr>
              <p:cNvPr id="68665" name="Oval 57"/>
              <p:cNvSpPr>
                <a:spLocks noChangeArrowheads="1"/>
              </p:cNvSpPr>
              <p:nvPr/>
            </p:nvSpPr>
            <p:spPr bwMode="gray">
              <a:xfrm>
                <a:off x="1248" y="1488"/>
                <a:ext cx="821" cy="82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68666" name="Oval 58"/>
              <p:cNvSpPr>
                <a:spLocks noChangeArrowheads="1"/>
              </p:cNvSpPr>
              <p:nvPr/>
            </p:nvSpPr>
            <p:spPr bwMode="gray">
              <a:xfrm>
                <a:off x="1248" y="1488"/>
                <a:ext cx="821" cy="82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32001"/>
                    </a:schemeClr>
                  </a:gs>
                  <a:gs pos="100000">
                    <a:schemeClr val="accent1">
                      <a:gamma/>
                      <a:shade val="0"/>
                      <a:invGamma/>
                      <a:alpha val="89999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68667" name="Oval 59"/>
              <p:cNvSpPr>
                <a:spLocks noChangeArrowheads="1"/>
              </p:cNvSpPr>
              <p:nvPr/>
            </p:nvSpPr>
            <p:spPr bwMode="gray">
              <a:xfrm>
                <a:off x="1301" y="1541"/>
                <a:ext cx="715" cy="723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54118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68668" name="Oval 60"/>
              <p:cNvSpPr>
                <a:spLocks noChangeArrowheads="1"/>
              </p:cNvSpPr>
              <p:nvPr/>
            </p:nvSpPr>
            <p:spPr bwMode="gray">
              <a:xfrm>
                <a:off x="1303" y="1541"/>
                <a:ext cx="715" cy="723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63529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4117" name="Oval 61"/>
              <p:cNvSpPr>
                <a:spLocks noChangeArrowheads="1"/>
              </p:cNvSpPr>
              <p:nvPr/>
            </p:nvSpPr>
            <p:spPr bwMode="gray">
              <a:xfrm>
                <a:off x="1337" y="1578"/>
                <a:ext cx="643" cy="649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4118" name="Group 62"/>
              <p:cNvGrpSpPr>
                <a:grpSpLocks/>
              </p:cNvGrpSpPr>
              <p:nvPr/>
            </p:nvGrpSpPr>
            <p:grpSpPr bwMode="auto">
              <a:xfrm>
                <a:off x="1348" y="1588"/>
                <a:ext cx="621" cy="628"/>
                <a:chOff x="4166" y="1706"/>
                <a:chExt cx="1252" cy="1252"/>
              </a:xfrm>
            </p:grpSpPr>
            <p:sp>
              <p:nvSpPr>
                <p:cNvPr id="4119" name="Oval 63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20" name="Oval 64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21" name="Oval 65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22" name="Oval 66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112" name="Text Box 67"/>
            <p:cNvSpPr txBox="1">
              <a:spLocks noChangeArrowheads="1"/>
            </p:cNvSpPr>
            <p:nvPr/>
          </p:nvSpPr>
          <p:spPr bwMode="auto">
            <a:xfrm>
              <a:off x="1344" y="3091"/>
              <a:ext cx="240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 dirty="0"/>
                <a:t>4</a:t>
              </a: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3116943" y="1556792"/>
            <a:ext cx="2823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MOODLE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是什么？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Line 15"/>
          <p:cNvSpPr>
            <a:spLocks noChangeShapeType="1"/>
          </p:cNvSpPr>
          <p:nvPr/>
        </p:nvSpPr>
        <p:spPr bwMode="auto">
          <a:xfrm flipV="1">
            <a:off x="2666985" y="5605479"/>
            <a:ext cx="4518025" cy="3492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" name="Group 42"/>
          <p:cNvGrpSpPr>
            <a:grpSpLocks/>
          </p:cNvGrpSpPr>
          <p:nvPr/>
        </p:nvGrpSpPr>
        <p:grpSpPr bwMode="auto">
          <a:xfrm>
            <a:off x="2357422" y="5099066"/>
            <a:ext cx="609600" cy="615950"/>
            <a:chOff x="1248" y="2461"/>
            <a:chExt cx="428" cy="432"/>
          </a:xfrm>
        </p:grpSpPr>
        <p:grpSp>
          <p:nvGrpSpPr>
            <p:cNvPr id="62" name="Group 43"/>
            <p:cNvGrpSpPr>
              <a:grpSpLocks/>
            </p:cNvGrpSpPr>
            <p:nvPr/>
          </p:nvGrpSpPr>
          <p:grpSpPr bwMode="auto">
            <a:xfrm>
              <a:off x="1248" y="2461"/>
              <a:ext cx="428" cy="432"/>
              <a:chOff x="624" y="1536"/>
              <a:chExt cx="1251" cy="1256"/>
            </a:xfrm>
          </p:grpSpPr>
          <p:sp>
            <p:nvSpPr>
              <p:cNvPr id="64" name="Oval 44"/>
              <p:cNvSpPr>
                <a:spLocks noChangeArrowheads="1"/>
              </p:cNvSpPr>
              <p:nvPr/>
            </p:nvSpPr>
            <p:spPr bwMode="gray">
              <a:xfrm>
                <a:off x="624" y="1536"/>
                <a:ext cx="1251" cy="125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65" name="Oval 45"/>
              <p:cNvSpPr>
                <a:spLocks noChangeArrowheads="1"/>
              </p:cNvSpPr>
              <p:nvPr/>
            </p:nvSpPr>
            <p:spPr bwMode="gray">
              <a:xfrm>
                <a:off x="624" y="1536"/>
                <a:ext cx="1251" cy="1256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32001"/>
                    </a:schemeClr>
                  </a:gs>
                  <a:gs pos="100000">
                    <a:schemeClr val="folHlink">
                      <a:gamma/>
                      <a:shade val="0"/>
                      <a:invGamma/>
                      <a:alpha val="89999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66" name="Oval 46"/>
              <p:cNvSpPr>
                <a:spLocks noChangeArrowheads="1"/>
              </p:cNvSpPr>
              <p:nvPr/>
            </p:nvSpPr>
            <p:spPr bwMode="gray">
              <a:xfrm>
                <a:off x="705" y="1617"/>
                <a:ext cx="1088" cy="1094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54118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67" name="Oval 47"/>
              <p:cNvSpPr>
                <a:spLocks noChangeArrowheads="1"/>
              </p:cNvSpPr>
              <p:nvPr/>
            </p:nvSpPr>
            <p:spPr bwMode="gray">
              <a:xfrm>
                <a:off x="705" y="1620"/>
                <a:ext cx="1088" cy="1091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63529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zh-CN" altLang="en-US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68" name="Oval 48"/>
              <p:cNvSpPr>
                <a:spLocks noChangeArrowheads="1"/>
              </p:cNvSpPr>
              <p:nvPr/>
            </p:nvSpPr>
            <p:spPr bwMode="gray">
              <a:xfrm>
                <a:off x="760" y="1673"/>
                <a:ext cx="979" cy="983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69" name="Group 49"/>
              <p:cNvGrpSpPr>
                <a:grpSpLocks/>
              </p:cNvGrpSpPr>
              <p:nvPr/>
            </p:nvGrpSpPr>
            <p:grpSpPr bwMode="auto">
              <a:xfrm>
                <a:off x="776" y="1687"/>
                <a:ext cx="947" cy="952"/>
                <a:chOff x="4166" y="1706"/>
                <a:chExt cx="1252" cy="1252"/>
              </a:xfrm>
            </p:grpSpPr>
            <p:sp>
              <p:nvSpPr>
                <p:cNvPr id="70" name="Oval 50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1" name="Oval 51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2" name="Oval 52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3" name="Oval 53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vert="eaVert"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63" name="Text Box 54"/>
            <p:cNvSpPr txBox="1">
              <a:spLocks noChangeArrowheads="1"/>
            </p:cNvSpPr>
            <p:nvPr/>
          </p:nvSpPr>
          <p:spPr bwMode="auto">
            <a:xfrm>
              <a:off x="1344" y="2534"/>
              <a:ext cx="239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 dirty="0" smtClean="0"/>
                <a:t>5</a:t>
              </a:r>
              <a:endParaRPr lang="en-US" altLang="zh-CN" sz="2400" b="1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203848" y="2398360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适合谁来学？培训目标是什么？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234010" y="3327905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您会学到什么？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203848" y="5099066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谁给您培训？如何参加？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203848" y="4203596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培训时间、地点、方式、收费？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43121" y="116632"/>
            <a:ext cx="7920880" cy="490066"/>
          </a:xfrm>
        </p:spPr>
        <p:txBody>
          <a:bodyPr/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5867" y="1052736"/>
            <a:ext cx="705678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latin typeface="+mj-lt"/>
                <a:ea typeface="微软雅黑" pitchFamily="34" charset="-122"/>
              </a:rPr>
              <a:t>Moodle</a:t>
            </a:r>
            <a:r>
              <a:rPr lang="en-US" altLang="zh-CN" dirty="0">
                <a:latin typeface="+mj-lt"/>
                <a:ea typeface="微软雅黑" pitchFamily="34" charset="-122"/>
              </a:rPr>
              <a:t>(Modular Object-Oriented Dynamic Learning Environment)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即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：模块化面向对象的动态学习环境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，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是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一套基于“社会建构主义理论”设计开发的网络教学平台。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67934" y="2636912"/>
            <a:ext cx="6756953" cy="1907024"/>
          </a:xfrm>
          <a:prstGeom prst="snip1Rect">
            <a:avLst/>
          </a:prstGeom>
          <a:solidFill>
            <a:srgbClr val="E0B678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对单位，是网校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有课程、教师、学员、环境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对教师，是在线课程设计平台和课程管理系统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对学员，是在线学习和学习管理系统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94173" y="4797152"/>
            <a:ext cx="705678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latin typeface="+mj-lt"/>
                <a:ea typeface="微软雅黑" pitchFamily="34" charset="-122"/>
              </a:rPr>
              <a:t>Moodle</a:t>
            </a:r>
            <a:r>
              <a:rPr lang="zh-CN" altLang="en-US" dirty="0">
                <a:latin typeface="+mj-lt"/>
                <a:ea typeface="微软雅黑" pitchFamily="34" charset="-122"/>
              </a:rPr>
              <a:t>是澳大利亚的马丁</a:t>
            </a:r>
            <a:r>
              <a:rPr lang="en-US" altLang="zh-CN" dirty="0">
                <a:latin typeface="+mj-lt"/>
                <a:ea typeface="微软雅黑" pitchFamily="34" charset="-122"/>
              </a:rPr>
              <a:t>·</a:t>
            </a:r>
            <a:r>
              <a:rPr lang="zh-CN" altLang="en-US" dirty="0">
                <a:latin typeface="+mj-lt"/>
                <a:ea typeface="微软雅黑" pitchFamily="34" charset="-122"/>
              </a:rPr>
              <a:t>多基马（</a:t>
            </a:r>
            <a:r>
              <a:rPr lang="en-US" altLang="zh-CN" dirty="0">
                <a:latin typeface="+mj-lt"/>
                <a:ea typeface="微软雅黑" pitchFamily="34" charset="-122"/>
              </a:rPr>
              <a:t>Martin </a:t>
            </a:r>
            <a:r>
              <a:rPr lang="en-US" altLang="zh-CN" dirty="0" err="1">
                <a:latin typeface="+mj-lt"/>
                <a:ea typeface="微软雅黑" pitchFamily="34" charset="-122"/>
              </a:rPr>
              <a:t>Dougiamas</a:t>
            </a:r>
            <a:r>
              <a:rPr lang="zh-CN" altLang="en-US" dirty="0" smtClean="0">
                <a:latin typeface="+mj-lt"/>
                <a:ea typeface="微软雅黑" pitchFamily="34" charset="-122"/>
              </a:rPr>
              <a:t>）和他的团队及众多的贡献者为社会奉献的基于</a:t>
            </a:r>
            <a:r>
              <a:rPr lang="en-US" altLang="zh-CN" dirty="0" smtClean="0">
                <a:latin typeface="+mj-lt"/>
                <a:ea typeface="微软雅黑" pitchFamily="34" charset="-122"/>
              </a:rPr>
              <a:t>GPL</a:t>
            </a:r>
            <a:r>
              <a:rPr lang="zh-CN" altLang="en-US" dirty="0" smtClean="0">
                <a:latin typeface="+mj-lt"/>
                <a:ea typeface="微软雅黑" pitchFamily="34" charset="-122"/>
              </a:rPr>
              <a:t>版权的开源软件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您只要掌握的相关的技术和方法，就能搭建并使用它。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MOODLE是什么？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谁适合来学？学习目标？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培训对象及要求</a:t>
            </a:r>
            <a:endParaRPr lang="en-US" altLang="zh-CN" dirty="0"/>
          </a:p>
          <a:p>
            <a:pPr lvl="1"/>
            <a:r>
              <a:rPr lang="zh-CN" altLang="en-US" dirty="0"/>
              <a:t>单位网校</a:t>
            </a:r>
            <a:r>
              <a:rPr lang="en-US" altLang="zh-CN" dirty="0"/>
              <a:t>/MOOC</a:t>
            </a:r>
            <a:r>
              <a:rPr lang="zh-CN" altLang="en-US" dirty="0"/>
              <a:t>的管理者、实施</a:t>
            </a:r>
            <a:r>
              <a:rPr lang="zh-CN" altLang="en-US" dirty="0" smtClean="0"/>
              <a:t>者</a:t>
            </a:r>
            <a:endParaRPr lang="en-US" altLang="zh-CN" dirty="0" smtClean="0"/>
          </a:p>
          <a:p>
            <a:pPr lvl="1"/>
            <a:r>
              <a:rPr lang="zh-CN" altLang="en-US" dirty="0"/>
              <a:t>有计算机或相关的专业</a:t>
            </a:r>
            <a:r>
              <a:rPr lang="zh-CN" altLang="en-US" dirty="0" smtClean="0"/>
              <a:t>背景或熟悉计算机操作者</a:t>
            </a:r>
            <a:endParaRPr lang="en-US" altLang="zh-CN" dirty="0" smtClean="0"/>
          </a:p>
          <a:p>
            <a:r>
              <a:rPr lang="zh-CN" altLang="en-US" dirty="0" smtClean="0"/>
              <a:t>培训目标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独立搭建</a:t>
            </a:r>
            <a:r>
              <a:rPr lang="en-US" altLang="zh-CN" dirty="0" smtClean="0"/>
              <a:t>Moodle</a:t>
            </a:r>
            <a:r>
              <a:rPr lang="zh-CN" altLang="en-US" dirty="0" smtClean="0"/>
              <a:t>平台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根据实际需要配置平台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插件的精简和第三方插件的使用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能对本单位的教师进行基础使用培训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对平台进行日常维护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310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您会学到什么？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对</a:t>
            </a:r>
            <a:r>
              <a:rPr lang="en-US" altLang="zh-CN" dirty="0" smtClean="0"/>
              <a:t>Moodle</a:t>
            </a:r>
            <a:r>
              <a:rPr lang="zh-CN" altLang="en-US" dirty="0" smtClean="0"/>
              <a:t>系统的了解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Moodle</a:t>
            </a:r>
            <a:r>
              <a:rPr lang="zh-CN" altLang="en-US" dirty="0" smtClean="0"/>
              <a:t>的结构、功能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Moodle</a:t>
            </a:r>
            <a:r>
              <a:rPr lang="zh-CN" altLang="en-US" dirty="0" smtClean="0"/>
              <a:t>与</a:t>
            </a:r>
            <a:r>
              <a:rPr lang="en-US" altLang="zh-CN" dirty="0" smtClean="0"/>
              <a:t>MOOC</a:t>
            </a:r>
            <a:r>
              <a:rPr lang="zh-CN" altLang="en-US" dirty="0" smtClean="0"/>
              <a:t>、翻转课堂</a:t>
            </a:r>
            <a:endParaRPr lang="en-US" altLang="zh-CN" dirty="0" smtClean="0"/>
          </a:p>
          <a:p>
            <a:r>
              <a:rPr lang="zh-CN" altLang="en-US" dirty="0" smtClean="0"/>
              <a:t>基于开源系统的</a:t>
            </a:r>
            <a:r>
              <a:rPr lang="en-US" altLang="zh-CN" dirty="0" smtClean="0"/>
              <a:t>Moodle</a:t>
            </a:r>
            <a:r>
              <a:rPr lang="zh-CN" altLang="en-US" dirty="0" smtClean="0"/>
              <a:t>搭建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操作系统安装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服务层编译安装、配置及搭配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Moodle</a:t>
            </a:r>
            <a:r>
              <a:rPr lang="zh-CN" altLang="en-US" dirty="0" smtClean="0"/>
              <a:t>安装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迁移与升级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第三方插件的安装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348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您会学到什么？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Moodle</a:t>
            </a:r>
            <a:r>
              <a:rPr lang="zh-CN" altLang="en-US" dirty="0"/>
              <a:t>配置</a:t>
            </a:r>
            <a:endParaRPr lang="en-US" altLang="zh-CN" dirty="0"/>
          </a:p>
          <a:p>
            <a:pPr lvl="1"/>
            <a:r>
              <a:rPr lang="zh-CN" altLang="en-US" dirty="0" smtClean="0"/>
              <a:t>用户管理</a:t>
            </a:r>
            <a:r>
              <a:rPr lang="en-US" altLang="zh-CN" dirty="0" smtClean="0"/>
              <a:t>(</a:t>
            </a:r>
            <a:r>
              <a:rPr lang="zh-CN" altLang="en-US" dirty="0" smtClean="0"/>
              <a:t>帐户、权限、角色，规则</a:t>
            </a:r>
            <a:r>
              <a:rPr lang="en-US" altLang="zh-CN" dirty="0" smtClean="0"/>
              <a:t>)</a:t>
            </a:r>
          </a:p>
          <a:p>
            <a:pPr lvl="1"/>
            <a:r>
              <a:rPr lang="zh-CN" altLang="en-US" dirty="0" smtClean="0"/>
              <a:t>课程管理</a:t>
            </a:r>
            <a:r>
              <a:rPr lang="en-US" altLang="zh-CN" dirty="0" smtClean="0"/>
              <a:t>(</a:t>
            </a:r>
            <a:r>
              <a:rPr lang="zh-CN" altLang="en-US" dirty="0" smtClean="0"/>
              <a:t>开课、授权、类别、默认设置</a:t>
            </a:r>
            <a:r>
              <a:rPr lang="en-US" altLang="zh-CN" dirty="0" smtClean="0"/>
              <a:t>)</a:t>
            </a:r>
          </a:p>
          <a:p>
            <a:pPr lvl="1"/>
            <a:r>
              <a:rPr lang="zh-CN" altLang="en-US" dirty="0" smtClean="0"/>
              <a:t>成绩管理</a:t>
            </a:r>
            <a:r>
              <a:rPr lang="en-US" altLang="zh-CN" dirty="0" smtClean="0"/>
              <a:t>(</a:t>
            </a:r>
            <a:r>
              <a:rPr lang="zh-CN" altLang="en-US" dirty="0" smtClean="0"/>
              <a:t>默认设置、成绩项、报表</a:t>
            </a:r>
            <a:r>
              <a:rPr lang="en-US" altLang="zh-CN" dirty="0" smtClean="0"/>
              <a:t>)</a:t>
            </a:r>
          </a:p>
          <a:p>
            <a:pPr lvl="1"/>
            <a:r>
              <a:rPr lang="zh-CN" altLang="en-US" dirty="0" smtClean="0"/>
              <a:t>插件</a:t>
            </a:r>
            <a:r>
              <a:rPr lang="en-US" altLang="zh-CN" dirty="0" smtClean="0"/>
              <a:t>(</a:t>
            </a:r>
            <a:r>
              <a:rPr lang="zh-CN" altLang="en-US" dirty="0" smtClean="0"/>
              <a:t>资源</a:t>
            </a:r>
            <a:r>
              <a:rPr lang="en-US" altLang="zh-CN" dirty="0" smtClean="0"/>
              <a:t>/</a:t>
            </a:r>
            <a:r>
              <a:rPr lang="zh-CN" altLang="en-US" dirty="0" smtClean="0"/>
              <a:t>活动模块、课程格式、板块、消息输出、身份认证、课程授权、过滤器、容器、网络服务</a:t>
            </a:r>
            <a:r>
              <a:rPr lang="en-US" altLang="zh-CN" dirty="0" smtClean="0"/>
              <a:t>……)</a:t>
            </a:r>
          </a:p>
          <a:p>
            <a:pPr lvl="1"/>
            <a:r>
              <a:rPr lang="zh-CN" altLang="en-US" dirty="0" smtClean="0"/>
              <a:t>外观</a:t>
            </a:r>
            <a:r>
              <a:rPr lang="en-US" altLang="zh-CN" dirty="0" smtClean="0"/>
              <a:t>(</a:t>
            </a:r>
            <a:r>
              <a:rPr lang="zh-CN" altLang="en-US" dirty="0" smtClean="0"/>
              <a:t>站点主题设置、主题选择及配置</a:t>
            </a:r>
            <a:r>
              <a:rPr lang="en-US" altLang="zh-CN" dirty="0" smtClean="0"/>
              <a:t>)</a:t>
            </a:r>
          </a:p>
          <a:p>
            <a:pPr lvl="1"/>
            <a:r>
              <a:rPr lang="zh-CN" altLang="en-US" dirty="0" smtClean="0"/>
              <a:t>首页</a:t>
            </a:r>
            <a:r>
              <a:rPr lang="en-US" altLang="zh-CN" dirty="0" smtClean="0"/>
              <a:t>(</a:t>
            </a:r>
            <a:r>
              <a:rPr lang="zh-CN" altLang="en-US" dirty="0" smtClean="0"/>
              <a:t>布局及内容</a:t>
            </a:r>
            <a:r>
              <a:rPr lang="en-US" altLang="zh-CN" dirty="0" smtClean="0"/>
              <a:t>)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6549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您会学到什么？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课程设计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课程结构及设置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给学员授权</a:t>
            </a:r>
            <a:r>
              <a:rPr lang="en-US" altLang="zh-CN" dirty="0" smtClean="0"/>
              <a:t>(</a:t>
            </a:r>
            <a:r>
              <a:rPr lang="zh-CN" altLang="en-US" dirty="0" smtClean="0"/>
              <a:t>授权插件</a:t>
            </a:r>
            <a:r>
              <a:rPr lang="en-US" altLang="zh-CN" dirty="0" smtClean="0"/>
              <a:t>)</a:t>
            </a:r>
          </a:p>
          <a:p>
            <a:pPr lvl="1"/>
            <a:r>
              <a:rPr lang="zh-CN" altLang="en-US" dirty="0" smtClean="0"/>
              <a:t>资源</a:t>
            </a:r>
            <a:r>
              <a:rPr lang="en-US" altLang="zh-CN" dirty="0" smtClean="0"/>
              <a:t>/</a:t>
            </a:r>
            <a:r>
              <a:rPr lang="zh-CN" altLang="en-US" dirty="0" smtClean="0"/>
              <a:t>活动的添加、编辑及设置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标签的灵活运用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常用板块的功能及使用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题库及组卷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查看和分析学员学习报表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课程的备份、恢复</a:t>
            </a:r>
            <a:endParaRPr lang="en-US" altLang="zh-CN" dirty="0" smtClean="0"/>
          </a:p>
          <a:p>
            <a:pPr lvl="1"/>
            <a:r>
              <a:rPr lang="en-US" altLang="zh-CN" dirty="0"/>
              <a:t>……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695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您会学到什么？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日常维护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数据备份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日志查看与分析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使用工具了解数据库运行状态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版本更新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BUG</a:t>
            </a:r>
            <a:r>
              <a:rPr lang="zh-CN" altLang="en-US" dirty="0" smtClean="0"/>
              <a:t>判断及寻求支持</a:t>
            </a:r>
            <a:endParaRPr lang="en-US" altLang="zh-CN" dirty="0" smtClean="0"/>
          </a:p>
          <a:p>
            <a:r>
              <a:rPr lang="zh-CN" altLang="en-US" dirty="0" smtClean="0"/>
              <a:t>主题简单调整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主题插件的结构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图片替换及</a:t>
            </a:r>
            <a:r>
              <a:rPr lang="en-US" altLang="zh-CN" dirty="0" smtClean="0"/>
              <a:t>CSS</a:t>
            </a:r>
            <a:r>
              <a:rPr lang="zh-CN" altLang="en-US" dirty="0" smtClean="0"/>
              <a:t>调整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637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培训时间、地点、方式、收费？</a:t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培训时间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每月中旬的第一个星期一开始</a:t>
            </a:r>
            <a:r>
              <a:rPr lang="en-US" altLang="zh-CN" dirty="0" smtClean="0"/>
              <a:t>(</a:t>
            </a:r>
            <a:r>
              <a:rPr lang="zh-CN" altLang="en-US" dirty="0" smtClean="0"/>
              <a:t>以报名表为准</a:t>
            </a:r>
            <a:r>
              <a:rPr lang="en-US" altLang="zh-CN" dirty="0" smtClean="0"/>
              <a:t>)</a:t>
            </a:r>
            <a:endParaRPr lang="en-US" altLang="zh-CN" dirty="0"/>
          </a:p>
          <a:p>
            <a:pPr lvl="1"/>
            <a:r>
              <a:rPr lang="zh-CN" altLang="en-US" dirty="0" smtClean="0"/>
              <a:t>培训周期</a:t>
            </a:r>
            <a:r>
              <a:rPr lang="en-US" altLang="zh-CN" dirty="0" smtClean="0"/>
              <a:t>5</a:t>
            </a:r>
            <a:r>
              <a:rPr lang="zh-CN" altLang="en-US" dirty="0" smtClean="0"/>
              <a:t>天</a:t>
            </a:r>
            <a:endParaRPr lang="en-US" altLang="zh-CN" dirty="0" smtClean="0"/>
          </a:p>
          <a:p>
            <a:r>
              <a:rPr lang="zh-CN" altLang="en-US" dirty="0" smtClean="0"/>
              <a:t>培训地点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北京及其他合作地</a:t>
            </a:r>
            <a:r>
              <a:rPr lang="en-US" altLang="zh-CN" dirty="0" smtClean="0"/>
              <a:t>(</a:t>
            </a:r>
            <a:r>
              <a:rPr lang="zh-CN" altLang="en-US" dirty="0" smtClean="0"/>
              <a:t>报名时有提示</a:t>
            </a:r>
            <a:r>
              <a:rPr lang="en-US" altLang="zh-CN" dirty="0" smtClean="0"/>
              <a:t>)</a:t>
            </a:r>
          </a:p>
          <a:p>
            <a:r>
              <a:rPr lang="zh-CN" altLang="en-US" dirty="0" smtClean="0"/>
              <a:t>培训方式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封闭式、开放式</a:t>
            </a:r>
            <a:endParaRPr lang="en-US" altLang="zh-CN" dirty="0" smtClean="0"/>
          </a:p>
          <a:p>
            <a:r>
              <a:rPr lang="zh-CN" altLang="en-US" dirty="0" smtClean="0"/>
              <a:t>收费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与地点及培训方式相关，报名时有定价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328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dwxue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mdwxue</Template>
  <TotalTime>1378</TotalTime>
  <Words>744</Words>
  <Application>Microsoft Office PowerPoint</Application>
  <PresentationFormat>全屏显示(4:3)</PresentationFormat>
  <Paragraphs>109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华文行楷</vt:lpstr>
      <vt:lpstr>宋体</vt:lpstr>
      <vt:lpstr>微软雅黑</vt:lpstr>
      <vt:lpstr>Arial</vt:lpstr>
      <vt:lpstr>Calibri</vt:lpstr>
      <vt:lpstr>Times New Roman</vt:lpstr>
      <vt:lpstr>Wingdings</vt:lpstr>
      <vt:lpstr>mdwxue</vt:lpstr>
      <vt:lpstr>自定义设计方案</vt:lpstr>
      <vt:lpstr>MOODLE管理员培训</vt:lpstr>
      <vt:lpstr>目录</vt:lpstr>
      <vt:lpstr>MOODLE是什么？</vt:lpstr>
      <vt:lpstr>谁适合来学？学习目标？</vt:lpstr>
      <vt:lpstr>您会学到什么？</vt:lpstr>
      <vt:lpstr>您会学到什么？</vt:lpstr>
      <vt:lpstr>您会学到什么？</vt:lpstr>
      <vt:lpstr>您会学到什么？</vt:lpstr>
      <vt:lpstr>培训时间、地点、方式、收费？ </vt:lpstr>
      <vt:lpstr>培训准备</vt:lpstr>
      <vt:lpstr>谁给您培训？ </vt:lpstr>
      <vt:lpstr>如何参加？</vt:lpstr>
      <vt:lpstr>咨询电话:020  2224   5023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CCGE</dc:creator>
  <cp:lastModifiedBy>Windows 用户</cp:lastModifiedBy>
  <cp:revision>44</cp:revision>
  <cp:lastPrinted>2014-03-30T00:56:53Z</cp:lastPrinted>
  <dcterms:created xsi:type="dcterms:W3CDTF">2014-03-28T22:25:02Z</dcterms:created>
  <dcterms:modified xsi:type="dcterms:W3CDTF">2017-03-20T01:55:20Z</dcterms:modified>
</cp:coreProperties>
</file>