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9" showSpecialPlsOnTitleSld="0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530" r:id="rId3"/>
    <p:sldId id="585" r:id="rId5"/>
    <p:sldId id="529" r:id="rId6"/>
    <p:sldId id="591" r:id="rId7"/>
    <p:sldId id="593" r:id="rId8"/>
    <p:sldId id="652" r:id="rId9"/>
    <p:sldId id="596" r:id="rId10"/>
    <p:sldId id="792" r:id="rId11"/>
    <p:sldId id="793" r:id="rId12"/>
    <p:sldId id="794" r:id="rId13"/>
    <p:sldId id="796" r:id="rId14"/>
    <p:sldId id="806" r:id="rId15"/>
    <p:sldId id="807" r:id="rId16"/>
    <p:sldId id="804" r:id="rId17"/>
    <p:sldId id="730" r:id="rId18"/>
    <p:sldId id="627" r:id="rId19"/>
    <p:sldId id="675" r:id="rId20"/>
    <p:sldId id="655" r:id="rId21"/>
    <p:sldId id="797" r:id="rId22"/>
    <p:sldId id="725" r:id="rId23"/>
    <p:sldId id="739" r:id="rId24"/>
    <p:sldId id="729" r:id="rId25"/>
    <p:sldId id="801" r:id="rId26"/>
    <p:sldId id="589" r:id="rId27"/>
    <p:sldId id="756" r:id="rId28"/>
    <p:sldId id="757" r:id="rId29"/>
    <p:sldId id="759" r:id="rId30"/>
    <p:sldId id="587" r:id="rId3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C1A8"/>
    <a:srgbClr val="48597F"/>
    <a:srgbClr val="96CFDE"/>
    <a:srgbClr val="1399EE"/>
    <a:srgbClr val="EFA613"/>
    <a:srgbClr val="AE79F0"/>
    <a:srgbClr val="B2B2B2"/>
    <a:srgbClr val="7397BB"/>
    <a:srgbClr val="6B84BB"/>
    <a:srgbClr val="11AD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9" autoAdjust="0"/>
    <p:restoredTop sz="91043" autoAdjust="0"/>
  </p:normalViewPr>
  <p:slideViewPr>
    <p:cSldViewPr>
      <p:cViewPr varScale="1">
        <p:scale>
          <a:sx n="105" d="100"/>
          <a:sy n="105" d="100"/>
        </p:scale>
        <p:origin x="-840" y="-82"/>
      </p:cViewPr>
      <p:guideLst>
        <p:guide orient="horz" pos="162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3" d="100"/>
        <a:sy n="93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562" y="-120"/>
      </p:cViewPr>
      <p:guideLst>
        <p:guide orient="horz" pos="2889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3954A-C201-EB40-9459-342C786798D2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2853C-6216-544B-82BE-E4DDDB9FF42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D0FC4-79A4-4CD6-9D21-6D2AFDDF42EC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A829E4-7B8F-48ED-BCF8-1C0A3C644052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/>
              <a:t>http://meihua.docer.com/</a:t>
            </a:r>
            <a:endParaRPr lang="zh-CN" altLang="en-US"/>
          </a:p>
        </p:txBody>
      </p:sp>
      <p:sp>
        <p:nvSpPr>
          <p:cNvPr id="1331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18C765C7-F05C-4732-9BB2-6BA685FD7E24}" type="slidenum">
              <a:rPr lang="zh-CN" altLang="en-US" sz="1200"/>
            </a:fld>
            <a:endParaRPr lang="zh-CN" altLang="en-US" sz="12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pk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Pie 4"/>
          <p:cNvSpPr/>
          <p:nvPr userDrawn="1"/>
        </p:nvSpPr>
        <p:spPr>
          <a:xfrm rot="5400000" flipH="1" flipV="1">
            <a:off x="-623887" y="1947863"/>
            <a:ext cx="1247774" cy="1247774"/>
          </a:xfrm>
          <a:prstGeom prst="pie">
            <a:avLst>
              <a:gd name="adj1" fmla="val 0"/>
              <a:gd name="adj2" fmla="val 10782358"/>
            </a:avLst>
          </a:prstGeom>
          <a:solidFill>
            <a:srgbClr val="1399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Pie 4"/>
          <p:cNvSpPr/>
          <p:nvPr userDrawn="1"/>
        </p:nvSpPr>
        <p:spPr>
          <a:xfrm rot="16200000" flipV="1">
            <a:off x="8520113" y="1947863"/>
            <a:ext cx="1247774" cy="1247774"/>
          </a:xfrm>
          <a:prstGeom prst="pie">
            <a:avLst>
              <a:gd name="adj1" fmla="val 0"/>
              <a:gd name="adj2" fmla="val 10782358"/>
            </a:avLst>
          </a:prstGeom>
          <a:solidFill>
            <a:srgbClr val="1399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3550"/>
            <a:ext cx="8229600" cy="2971802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846864"/>
            <a:ext cx="91440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5019675" y="133990"/>
            <a:ext cx="4038600" cy="449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457200" y="819150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399401" y="133990"/>
            <a:ext cx="5029200" cy="487365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FontTx/>
              <a:buNone/>
              <a:defRPr sz="2400" b="1" i="0">
                <a:solidFill>
                  <a:srgbClr val="48597F"/>
                </a:solidFill>
                <a:latin typeface="+mn-ea"/>
                <a:ea typeface="+mn-ea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-19050"/>
            <a:ext cx="9144000" cy="516255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5DF95-D547-449A-B910-FD2F068A3269}" type="slidenum">
              <a:rPr lang="zh-CN" altLang="en-US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B2931F4-194C-4DD9-9505-42FC048612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2A2D-5054-49A2-BEE4-C9F6B6DAB1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48114"/>
            <a:ext cx="7886700" cy="994172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76827"/>
            <a:ext cx="7886700" cy="3356134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pk.jp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290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6351"/>
            <a:ext cx="8229600" cy="3124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14" name="Pie 13"/>
          <p:cNvSpPr/>
          <p:nvPr userDrawn="1"/>
        </p:nvSpPr>
        <p:spPr>
          <a:xfrm flipH="1" flipV="1">
            <a:off x="4252913" y="4824413"/>
            <a:ext cx="638174" cy="638174"/>
          </a:xfrm>
          <a:prstGeom prst="pie">
            <a:avLst>
              <a:gd name="adj1" fmla="val 0"/>
              <a:gd name="adj2" fmla="val 10782358"/>
            </a:avLst>
          </a:prstGeom>
          <a:solidFill>
            <a:srgbClr val="1399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2800" b="0" i="0" kern="1200">
          <a:solidFill>
            <a:srgbClr val="48597F"/>
          </a:solidFill>
          <a:effectLst/>
          <a:latin typeface="Lato Light"/>
          <a:ea typeface="Calibri" panose="020F0502020204030204"/>
          <a:cs typeface="Lato Light"/>
        </a:defRPr>
      </a:lvl1pPr>
    </p:titleStyle>
    <p:bodyStyle>
      <a:lvl1pPr marL="342900" indent="-342900" algn="l" defTabSz="914400" rtl="0" eaLnBrk="1" latinLnBrk="0" hangingPunct="1">
        <a:lnSpc>
          <a:spcPts val="182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Calibri" panose="020F0502020204030204"/>
          <a:ea typeface="+mn-ea"/>
          <a:cs typeface="Calibri" panose="020F0502020204030204"/>
        </a:defRPr>
      </a:lvl1pPr>
      <a:lvl2pPr marL="742950" indent="-285750" algn="l" defTabSz="914400" rtl="0" eaLnBrk="1" latinLnBrk="0" hangingPunct="1">
        <a:lnSpc>
          <a:spcPts val="1820"/>
        </a:lnSpc>
        <a:spcBef>
          <a:spcPts val="0"/>
        </a:spcBef>
        <a:buFont typeface="Arial" panose="020B0604020202020204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Calibri" panose="020F0502020204030204"/>
          <a:ea typeface="+mn-ea"/>
          <a:cs typeface="Calibri" panose="020F0502020204030204"/>
        </a:defRPr>
      </a:lvl2pPr>
      <a:lvl3pPr marL="1143000" indent="-228600" algn="l" defTabSz="914400" rtl="0" eaLnBrk="1" latinLnBrk="0" hangingPunct="1">
        <a:lnSpc>
          <a:spcPts val="182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Calibri" panose="020F0502020204030204"/>
          <a:ea typeface="+mn-ea"/>
          <a:cs typeface="Calibri" panose="020F0502020204030204"/>
        </a:defRPr>
      </a:lvl3pPr>
      <a:lvl4pPr marL="1600200" indent="-228600" algn="l" defTabSz="914400" rtl="0" eaLnBrk="1" latinLnBrk="0" hangingPunct="1">
        <a:lnSpc>
          <a:spcPts val="1820"/>
        </a:lnSpc>
        <a:spcBef>
          <a:spcPts val="0"/>
        </a:spcBef>
        <a:buFont typeface="Arial" panose="020B0604020202020204" pitchFamily="34" charset="0"/>
        <a:buChar char="–"/>
        <a:defRPr sz="1100" kern="1200">
          <a:solidFill>
            <a:schemeClr val="tx1">
              <a:lumMod val="65000"/>
              <a:lumOff val="35000"/>
            </a:schemeClr>
          </a:solidFill>
          <a:latin typeface="Calibri" panose="020F0502020204030204"/>
          <a:ea typeface="+mn-ea"/>
          <a:cs typeface="Calibri" panose="020F0502020204030204"/>
        </a:defRPr>
      </a:lvl4pPr>
      <a:lvl5pPr marL="2057400" indent="-228600" algn="l" defTabSz="914400" rtl="0" eaLnBrk="1" latinLnBrk="0" hangingPunct="1">
        <a:lnSpc>
          <a:spcPts val="1820"/>
        </a:lnSpc>
        <a:spcBef>
          <a:spcPts val="0"/>
        </a:spcBef>
        <a:buFont typeface="Arial" panose="020B0604020202020204" pitchFamily="34" charset="0"/>
        <a:buChar char="»"/>
        <a:defRPr sz="1100" kern="1200">
          <a:solidFill>
            <a:schemeClr val="tx1">
              <a:lumMod val="65000"/>
              <a:lumOff val="35000"/>
            </a:schemeClr>
          </a:solidFill>
          <a:latin typeface="Calibri" panose="020F0502020204030204"/>
          <a:ea typeface="+mn-ea"/>
          <a:cs typeface="Calibri" panose="020F0502020204030204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tags" Target="../tags/tag5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jpeg"/><Relationship Id="rId3" Type="http://schemas.openxmlformats.org/officeDocument/2006/relationships/tags" Target="../tags/tag6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45820" y="1592580"/>
            <a:ext cx="7498616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rgbClr val="48597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ea"/>
                <a:cs typeface="Roboto Light"/>
              </a:rPr>
              <a:t>软件工程</a:t>
            </a:r>
            <a:r>
              <a:rPr lang="zh-CN" altLang="en-US" sz="4000" b="1" dirty="0" smtClean="0">
                <a:solidFill>
                  <a:srgbClr val="48597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ea"/>
                <a:cs typeface="Roboto Light"/>
              </a:rPr>
              <a:t>专业</a:t>
            </a:r>
            <a:br>
              <a:rPr lang="zh-CN" altLang="en-US" sz="4000" b="1" dirty="0">
                <a:solidFill>
                  <a:srgbClr val="48597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ea"/>
                <a:cs typeface="Roboto Light"/>
              </a:rPr>
            </a:br>
            <a:r>
              <a:rPr lang="zh-CN" altLang="en-US" sz="4000" b="1" dirty="0">
                <a:solidFill>
                  <a:srgbClr val="48597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ea"/>
                <a:cs typeface="Roboto Light"/>
              </a:rPr>
              <a:t>申请新增学士学位</a:t>
            </a:r>
            <a:r>
              <a:rPr lang="zh-CN" altLang="en-US" sz="4000" b="1" dirty="0" smtClean="0">
                <a:solidFill>
                  <a:srgbClr val="48597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ea"/>
                <a:cs typeface="Roboto Light"/>
              </a:rPr>
              <a:t>授予</a:t>
            </a:r>
            <a:br>
              <a:rPr lang="zh-CN" altLang="en-US" sz="4000" b="1" dirty="0">
                <a:solidFill>
                  <a:srgbClr val="48597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ea"/>
                <a:cs typeface="Roboto Light"/>
              </a:rPr>
            </a:br>
            <a:r>
              <a:rPr lang="zh-CN" altLang="en-US" sz="4000" b="1" dirty="0" smtClean="0">
                <a:solidFill>
                  <a:srgbClr val="48597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ea"/>
                <a:cs typeface="Roboto Light"/>
              </a:rPr>
              <a:t>专家评审汇报 </a:t>
            </a:r>
            <a:endParaRPr lang="en-US" altLang="zh-CN" sz="2400" dirty="0">
              <a:ln w="3175">
                <a:noFill/>
              </a:ln>
              <a:solidFill>
                <a:srgbClr val="48597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" y="209550"/>
            <a:ext cx="685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dirty="0" smtClean="0">
                <a:ln w="3175">
                  <a:noFill/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广东外语外贸大学南国商学院</a:t>
            </a:r>
            <a:endParaRPr lang="en-US" altLang="zh-CN" sz="4000" dirty="0" smtClean="0">
              <a:ln w="3175">
                <a:noFill/>
              </a:ln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defRPr/>
            </a:pPr>
            <a:r>
              <a:rPr lang="en-US" altLang="zh-CN" sz="1400" dirty="0" smtClean="0">
                <a:ln w="3175">
                  <a:noFill/>
                </a:ln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SOUTH CHINA BUSINESS COLLEGE GUANGDONG UNIVERSITY OF FOREIGN STUDIES</a:t>
            </a:r>
            <a:endParaRPr lang="en-US" altLang="zh-CN" sz="1400" dirty="0">
              <a:ln w="3175">
                <a:noFill/>
              </a:ln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819150"/>
            <a:ext cx="2589530" cy="4572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000" b="1" dirty="0" smtClean="0">
                <a:solidFill>
                  <a:srgbClr val="FF0000"/>
                </a:solidFill>
                <a:latin typeface="+mn-ea"/>
                <a:ea typeface="+mn-ea"/>
                <a:sym typeface="Wingdings 2" panose="05020102010507070707"/>
              </a:rPr>
              <a:t>3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sym typeface="Wingdings 2" panose="05020102010507070707"/>
              </a:rPr>
              <a:t>.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教研成果取得新突破</a:t>
            </a:r>
            <a:endParaRPr lang="zh-CN" altLang="en-US" sz="2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5715000" y="1597660"/>
            <a:ext cx="2329180" cy="2520000"/>
            <a:chOff x="5643793" y="1581150"/>
            <a:chExt cx="2044800" cy="2586038"/>
          </a:xfrm>
        </p:grpSpPr>
        <p:sp>
          <p:nvSpPr>
            <p:cNvPr id="19" name="任意多边形 18"/>
            <p:cNvSpPr>
              <a:spLocks noChangeArrowheads="1"/>
            </p:cNvSpPr>
            <p:nvPr/>
          </p:nvSpPr>
          <p:spPr bwMode="auto">
            <a:xfrm>
              <a:off x="5643793" y="1581150"/>
              <a:ext cx="2044800" cy="2586038"/>
            </a:xfrm>
            <a:custGeom>
              <a:avLst/>
              <a:gdLst>
                <a:gd name="T0" fmla="*/ 550127 w 2345823"/>
                <a:gd name="T1" fmla="*/ 0 h 2376962"/>
                <a:gd name="T2" fmla="*/ 2345823 w 2345823"/>
                <a:gd name="T3" fmla="*/ 0 h 2376962"/>
                <a:gd name="T4" fmla="*/ 2345823 w 2345823"/>
                <a:gd name="T5" fmla="*/ 2376962 h 2376962"/>
                <a:gd name="T6" fmla="*/ 0 w 2345823"/>
                <a:gd name="T7" fmla="*/ 2376962 h 2376962"/>
                <a:gd name="T8" fmla="*/ 0 w 2345823"/>
                <a:gd name="T9" fmla="*/ 560506 h 2376962"/>
                <a:gd name="T10" fmla="*/ 0 w 2345823"/>
                <a:gd name="T11" fmla="*/ 0 h 2376962"/>
                <a:gd name="T12" fmla="*/ 487848 w 2345823"/>
                <a:gd name="T13" fmla="*/ 0 h 2376962"/>
                <a:gd name="T14" fmla="*/ 0 w 2345823"/>
                <a:gd name="T15" fmla="*/ 498227 h 2376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5823" h="2376962">
                  <a:moveTo>
                    <a:pt x="550127" y="0"/>
                  </a:moveTo>
                  <a:lnTo>
                    <a:pt x="2345823" y="0"/>
                  </a:lnTo>
                  <a:lnTo>
                    <a:pt x="2345823" y="2376962"/>
                  </a:lnTo>
                  <a:lnTo>
                    <a:pt x="0" y="2376962"/>
                  </a:lnTo>
                  <a:lnTo>
                    <a:pt x="0" y="560506"/>
                  </a:lnTo>
                  <a:close/>
                  <a:moveTo>
                    <a:pt x="0" y="0"/>
                  </a:moveTo>
                  <a:lnTo>
                    <a:pt x="487848" y="0"/>
                  </a:lnTo>
                  <a:lnTo>
                    <a:pt x="0" y="49822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65023" tIns="32511" rIns="65023" bIns="32511"/>
            <a:p>
              <a:endParaRPr lang="zh-CN" altLang="en-US" sz="140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EditPoints="1" noChangeArrowheads="1"/>
            </p:cNvSpPr>
            <p:nvPr/>
          </p:nvSpPr>
          <p:spPr bwMode="auto">
            <a:xfrm>
              <a:off x="5652119" y="1638301"/>
              <a:ext cx="209539" cy="204788"/>
            </a:xfrm>
            <a:custGeom>
              <a:avLst/>
              <a:gdLst>
                <a:gd name="T0" fmla="*/ 112 w 112"/>
                <a:gd name="T1" fmla="*/ 93 h 110"/>
                <a:gd name="T2" fmla="*/ 0 w 112"/>
                <a:gd name="T3" fmla="*/ 93 h 110"/>
                <a:gd name="T4" fmla="*/ 9 w 112"/>
                <a:gd name="T5" fmla="*/ 86 h 110"/>
                <a:gd name="T6" fmla="*/ 103 w 112"/>
                <a:gd name="T7" fmla="*/ 86 h 110"/>
                <a:gd name="T8" fmla="*/ 29 w 112"/>
                <a:gd name="T9" fmla="*/ 4 h 110"/>
                <a:gd name="T10" fmla="*/ 29 w 112"/>
                <a:gd name="T11" fmla="*/ 24 h 110"/>
                <a:gd name="T12" fmla="*/ 29 w 112"/>
                <a:gd name="T13" fmla="*/ 4 h 110"/>
                <a:gd name="T14" fmla="*/ 73 w 112"/>
                <a:gd name="T15" fmla="*/ 14 h 110"/>
                <a:gd name="T16" fmla="*/ 93 w 112"/>
                <a:gd name="T17" fmla="*/ 14 h 110"/>
                <a:gd name="T18" fmla="*/ 73 w 112"/>
                <a:gd name="T19" fmla="*/ 62 h 110"/>
                <a:gd name="T20" fmla="*/ 80 w 112"/>
                <a:gd name="T21" fmla="*/ 89 h 110"/>
                <a:gd name="T22" fmla="*/ 86 w 112"/>
                <a:gd name="T23" fmla="*/ 89 h 110"/>
                <a:gd name="T24" fmla="*/ 94 w 112"/>
                <a:gd name="T25" fmla="*/ 59 h 110"/>
                <a:gd name="T26" fmla="*/ 99 w 112"/>
                <a:gd name="T27" fmla="*/ 36 h 110"/>
                <a:gd name="T28" fmla="*/ 78 w 112"/>
                <a:gd name="T29" fmla="*/ 26 h 110"/>
                <a:gd name="T30" fmla="*/ 78 w 112"/>
                <a:gd name="T31" fmla="*/ 35 h 110"/>
                <a:gd name="T32" fmla="*/ 73 w 112"/>
                <a:gd name="T33" fmla="*/ 62 h 110"/>
                <a:gd name="T34" fmla="*/ 67 w 112"/>
                <a:gd name="T35" fmla="*/ 11 h 110"/>
                <a:gd name="T36" fmla="*/ 45 w 112"/>
                <a:gd name="T37" fmla="*/ 11 h 110"/>
                <a:gd name="T38" fmla="*/ 67 w 112"/>
                <a:gd name="T39" fmla="*/ 60 h 110"/>
                <a:gd name="T40" fmla="*/ 73 w 112"/>
                <a:gd name="T41" fmla="*/ 35 h 110"/>
                <a:gd name="T42" fmla="*/ 49 w 112"/>
                <a:gd name="T43" fmla="*/ 24 h 110"/>
                <a:gd name="T44" fmla="*/ 39 w 112"/>
                <a:gd name="T45" fmla="*/ 51 h 110"/>
                <a:gd name="T46" fmla="*/ 45 w 112"/>
                <a:gd name="T47" fmla="*/ 93 h 110"/>
                <a:gd name="T48" fmla="*/ 56 w 112"/>
                <a:gd name="T49" fmla="*/ 72 h 110"/>
                <a:gd name="T50" fmla="*/ 67 w 112"/>
                <a:gd name="T51" fmla="*/ 93 h 110"/>
                <a:gd name="T52" fmla="*/ 39 w 112"/>
                <a:gd name="T53" fmla="*/ 62 h 110"/>
                <a:gd name="T54" fmla="*/ 34 w 112"/>
                <a:gd name="T55" fmla="*/ 35 h 110"/>
                <a:gd name="T56" fmla="*/ 34 w 112"/>
                <a:gd name="T57" fmla="*/ 26 h 110"/>
                <a:gd name="T58" fmla="*/ 13 w 112"/>
                <a:gd name="T59" fmla="*/ 36 h 110"/>
                <a:gd name="T60" fmla="*/ 18 w 112"/>
                <a:gd name="T61" fmla="*/ 59 h 110"/>
                <a:gd name="T62" fmla="*/ 26 w 112"/>
                <a:gd name="T63" fmla="*/ 89 h 110"/>
                <a:gd name="T64" fmla="*/ 32 w 112"/>
                <a:gd name="T65" fmla="*/ 89 h 110"/>
                <a:gd name="T66" fmla="*/ 39 w 112"/>
                <a:gd name="T67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0">
                  <a:moveTo>
                    <a:pt x="100" y="82"/>
                  </a:moveTo>
                  <a:cubicBezTo>
                    <a:pt x="107" y="85"/>
                    <a:pt x="112" y="89"/>
                    <a:pt x="112" y="93"/>
                  </a:cubicBezTo>
                  <a:cubicBezTo>
                    <a:pt x="112" y="102"/>
                    <a:pt x="87" y="110"/>
                    <a:pt x="56" y="110"/>
                  </a:cubicBezTo>
                  <a:cubicBezTo>
                    <a:pt x="25" y="110"/>
                    <a:pt x="0" y="102"/>
                    <a:pt x="0" y="93"/>
                  </a:cubicBezTo>
                  <a:cubicBezTo>
                    <a:pt x="0" y="89"/>
                    <a:pt x="5" y="85"/>
                    <a:pt x="12" y="82"/>
                  </a:cubicBezTo>
                  <a:cubicBezTo>
                    <a:pt x="10" y="83"/>
                    <a:pt x="9" y="85"/>
                    <a:pt x="9" y="86"/>
                  </a:cubicBezTo>
                  <a:cubicBezTo>
                    <a:pt x="9" y="92"/>
                    <a:pt x="30" y="98"/>
                    <a:pt x="56" y="98"/>
                  </a:cubicBezTo>
                  <a:cubicBezTo>
                    <a:pt x="82" y="98"/>
                    <a:pt x="103" y="92"/>
                    <a:pt x="103" y="86"/>
                  </a:cubicBezTo>
                  <a:cubicBezTo>
                    <a:pt x="103" y="85"/>
                    <a:pt x="102" y="83"/>
                    <a:pt x="100" y="82"/>
                  </a:cubicBezTo>
                  <a:close/>
                  <a:moveTo>
                    <a:pt x="29" y="4"/>
                  </a:moveTo>
                  <a:cubicBezTo>
                    <a:pt x="34" y="4"/>
                    <a:pt x="39" y="9"/>
                    <a:pt x="39" y="14"/>
                  </a:cubicBezTo>
                  <a:cubicBezTo>
                    <a:pt x="39" y="20"/>
                    <a:pt x="34" y="24"/>
                    <a:pt x="29" y="24"/>
                  </a:cubicBezTo>
                  <a:cubicBezTo>
                    <a:pt x="23" y="24"/>
                    <a:pt x="19" y="20"/>
                    <a:pt x="19" y="14"/>
                  </a:cubicBezTo>
                  <a:cubicBezTo>
                    <a:pt x="19" y="9"/>
                    <a:pt x="23" y="4"/>
                    <a:pt x="29" y="4"/>
                  </a:cubicBezTo>
                  <a:close/>
                  <a:moveTo>
                    <a:pt x="83" y="4"/>
                  </a:moveTo>
                  <a:cubicBezTo>
                    <a:pt x="78" y="4"/>
                    <a:pt x="73" y="9"/>
                    <a:pt x="73" y="14"/>
                  </a:cubicBezTo>
                  <a:cubicBezTo>
                    <a:pt x="73" y="20"/>
                    <a:pt x="78" y="24"/>
                    <a:pt x="83" y="24"/>
                  </a:cubicBezTo>
                  <a:cubicBezTo>
                    <a:pt x="89" y="24"/>
                    <a:pt x="93" y="20"/>
                    <a:pt x="93" y="14"/>
                  </a:cubicBezTo>
                  <a:cubicBezTo>
                    <a:pt x="93" y="9"/>
                    <a:pt x="89" y="4"/>
                    <a:pt x="83" y="4"/>
                  </a:cubicBezTo>
                  <a:close/>
                  <a:moveTo>
                    <a:pt x="73" y="62"/>
                  </a:moveTo>
                  <a:cubicBezTo>
                    <a:pt x="73" y="89"/>
                    <a:pt x="73" y="89"/>
                    <a:pt x="73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7" y="58"/>
                    <a:pt x="99" y="55"/>
                    <a:pt x="99" y="51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0"/>
                    <a:pt x="95" y="26"/>
                    <a:pt x="89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7" y="26"/>
                    <a:pt x="76" y="26"/>
                    <a:pt x="75" y="26"/>
                  </a:cubicBezTo>
                  <a:cubicBezTo>
                    <a:pt x="77" y="29"/>
                    <a:pt x="78" y="32"/>
                    <a:pt x="78" y="35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55"/>
                    <a:pt x="76" y="59"/>
                    <a:pt x="73" y="62"/>
                  </a:cubicBezTo>
                  <a:close/>
                  <a:moveTo>
                    <a:pt x="56" y="0"/>
                  </a:moveTo>
                  <a:cubicBezTo>
                    <a:pt x="62" y="0"/>
                    <a:pt x="67" y="5"/>
                    <a:pt x="67" y="11"/>
                  </a:cubicBezTo>
                  <a:cubicBezTo>
                    <a:pt x="67" y="17"/>
                    <a:pt x="62" y="22"/>
                    <a:pt x="56" y="22"/>
                  </a:cubicBezTo>
                  <a:cubicBezTo>
                    <a:pt x="50" y="22"/>
                    <a:pt x="45" y="17"/>
                    <a:pt x="45" y="11"/>
                  </a:cubicBezTo>
                  <a:cubicBezTo>
                    <a:pt x="45" y="5"/>
                    <a:pt x="50" y="0"/>
                    <a:pt x="56" y="0"/>
                  </a:cubicBezTo>
                  <a:close/>
                  <a:moveTo>
                    <a:pt x="67" y="60"/>
                  </a:moveTo>
                  <a:cubicBezTo>
                    <a:pt x="70" y="59"/>
                    <a:pt x="73" y="55"/>
                    <a:pt x="73" y="51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29"/>
                    <a:pt x="68" y="24"/>
                    <a:pt x="62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4" y="24"/>
                    <a:pt x="39" y="29"/>
                    <a:pt x="39" y="35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5"/>
                    <a:pt x="41" y="59"/>
                    <a:pt x="45" y="60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60"/>
                    <a:pt x="67" y="60"/>
                    <a:pt x="67" y="60"/>
                  </a:cubicBezTo>
                  <a:close/>
                  <a:moveTo>
                    <a:pt x="39" y="62"/>
                  </a:moveTo>
                  <a:cubicBezTo>
                    <a:pt x="36" y="59"/>
                    <a:pt x="34" y="55"/>
                    <a:pt x="34" y="51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2"/>
                    <a:pt x="35" y="29"/>
                    <a:pt x="37" y="26"/>
                  </a:cubicBezTo>
                  <a:cubicBezTo>
                    <a:pt x="36" y="26"/>
                    <a:pt x="35" y="26"/>
                    <a:pt x="3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7" y="26"/>
                    <a:pt x="13" y="30"/>
                    <a:pt x="13" y="36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5"/>
                    <a:pt x="15" y="58"/>
                    <a:pt x="18" y="5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9" y="89"/>
                    <a:pt x="39" y="89"/>
                    <a:pt x="39" y="89"/>
                  </a:cubicBezTo>
                  <a:lnTo>
                    <a:pt x="39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3" tIns="32511" rIns="65023" bIns="32511"/>
            <a:p>
              <a:endParaRPr lang="zh-CN" altLang="en-US" sz="14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07085" y="1581150"/>
            <a:ext cx="2328545" cy="2520000"/>
            <a:chOff x="1445879" y="1581150"/>
            <a:chExt cx="2044800" cy="2586038"/>
          </a:xfrm>
        </p:grpSpPr>
        <p:sp>
          <p:nvSpPr>
            <p:cNvPr id="38" name="任意多边形 37"/>
            <p:cNvSpPr>
              <a:spLocks noChangeArrowheads="1"/>
            </p:cNvSpPr>
            <p:nvPr/>
          </p:nvSpPr>
          <p:spPr bwMode="auto">
            <a:xfrm>
              <a:off x="1445879" y="1581150"/>
              <a:ext cx="2044800" cy="2586038"/>
            </a:xfrm>
            <a:custGeom>
              <a:avLst/>
              <a:gdLst>
                <a:gd name="T0" fmla="*/ 565697 w 2361393"/>
                <a:gd name="T1" fmla="*/ 0 h 2376962"/>
                <a:gd name="T2" fmla="*/ 2361393 w 2361393"/>
                <a:gd name="T3" fmla="*/ 0 h 2376962"/>
                <a:gd name="T4" fmla="*/ 2361393 w 2361393"/>
                <a:gd name="T5" fmla="*/ 2376962 h 2376962"/>
                <a:gd name="T6" fmla="*/ 0 w 2361393"/>
                <a:gd name="T7" fmla="*/ 2376962 h 2376962"/>
                <a:gd name="T8" fmla="*/ 0 w 2361393"/>
                <a:gd name="T9" fmla="*/ 560506 h 2376962"/>
                <a:gd name="T10" fmla="*/ 0 w 2361393"/>
                <a:gd name="T11" fmla="*/ 0 h 2376962"/>
                <a:gd name="T12" fmla="*/ 503419 w 2361393"/>
                <a:gd name="T13" fmla="*/ 0 h 2376962"/>
                <a:gd name="T14" fmla="*/ 0 w 2361393"/>
                <a:gd name="T15" fmla="*/ 498227 h 2376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1393" h="2376962">
                  <a:moveTo>
                    <a:pt x="565697" y="0"/>
                  </a:moveTo>
                  <a:lnTo>
                    <a:pt x="2361393" y="0"/>
                  </a:lnTo>
                  <a:lnTo>
                    <a:pt x="2361393" y="2376962"/>
                  </a:lnTo>
                  <a:lnTo>
                    <a:pt x="0" y="2376962"/>
                  </a:lnTo>
                  <a:lnTo>
                    <a:pt x="0" y="560506"/>
                  </a:lnTo>
                  <a:close/>
                  <a:moveTo>
                    <a:pt x="0" y="0"/>
                  </a:moveTo>
                  <a:lnTo>
                    <a:pt x="503419" y="0"/>
                  </a:lnTo>
                  <a:lnTo>
                    <a:pt x="0" y="49822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5023" tIns="32511" rIns="65023" bIns="32511"/>
            <a:p>
              <a:endParaRPr lang="zh-CN" altLang="en-US" sz="1400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9"/>
            <p:cNvSpPr>
              <a:spLocks noEditPoints="1" noChangeArrowheads="1"/>
            </p:cNvSpPr>
            <p:nvPr/>
          </p:nvSpPr>
          <p:spPr bwMode="auto">
            <a:xfrm>
              <a:off x="1492311" y="1640682"/>
              <a:ext cx="226207" cy="166687"/>
            </a:xfrm>
            <a:custGeom>
              <a:avLst/>
              <a:gdLst>
                <a:gd name="T0" fmla="*/ 96 w 134"/>
                <a:gd name="T1" fmla="*/ 25 h 103"/>
                <a:gd name="T2" fmla="*/ 6 w 134"/>
                <a:gd name="T3" fmla="*/ 32 h 103"/>
                <a:gd name="T4" fmla="*/ 113 w 134"/>
                <a:gd name="T5" fmla="*/ 97 h 103"/>
                <a:gd name="T6" fmla="*/ 117 w 134"/>
                <a:gd name="T7" fmla="*/ 60 h 103"/>
                <a:gd name="T8" fmla="*/ 119 w 134"/>
                <a:gd name="T9" fmla="*/ 55 h 103"/>
                <a:gd name="T10" fmla="*/ 119 w 134"/>
                <a:gd name="T11" fmla="*/ 55 h 103"/>
                <a:gd name="T12" fmla="*/ 119 w 134"/>
                <a:gd name="T13" fmla="*/ 103 h 103"/>
                <a:gd name="T14" fmla="*/ 3 w 134"/>
                <a:gd name="T15" fmla="*/ 103 h 103"/>
                <a:gd name="T16" fmla="*/ 0 w 134"/>
                <a:gd name="T17" fmla="*/ 100 h 103"/>
                <a:gd name="T18" fmla="*/ 0 w 134"/>
                <a:gd name="T19" fmla="*/ 25 h 103"/>
                <a:gd name="T20" fmla="*/ 17 w 134"/>
                <a:gd name="T21" fmla="*/ 66 h 103"/>
                <a:gd name="T22" fmla="*/ 51 w 134"/>
                <a:gd name="T23" fmla="*/ 71 h 103"/>
                <a:gd name="T24" fmla="*/ 17 w 134"/>
                <a:gd name="T25" fmla="*/ 66 h 103"/>
                <a:gd name="T26" fmla="*/ 17 w 134"/>
                <a:gd name="T27" fmla="*/ 57 h 103"/>
                <a:gd name="T28" fmla="*/ 75 w 134"/>
                <a:gd name="T29" fmla="*/ 52 h 103"/>
                <a:gd name="T30" fmla="*/ 17 w 134"/>
                <a:gd name="T31" fmla="*/ 38 h 103"/>
                <a:gd name="T32" fmla="*/ 75 w 134"/>
                <a:gd name="T33" fmla="*/ 43 h 103"/>
                <a:gd name="T34" fmla="*/ 17 w 134"/>
                <a:gd name="T35" fmla="*/ 38 h 103"/>
                <a:gd name="T36" fmla="*/ 124 w 134"/>
                <a:gd name="T37" fmla="*/ 16 h 103"/>
                <a:gd name="T38" fmla="*/ 117 w 134"/>
                <a:gd name="T39" fmla="*/ 43 h 103"/>
                <a:gd name="T40" fmla="*/ 122 w 134"/>
                <a:gd name="T41" fmla="*/ 42 h 103"/>
                <a:gd name="T42" fmla="*/ 133 w 134"/>
                <a:gd name="T43" fmla="*/ 17 h 103"/>
                <a:gd name="T44" fmla="*/ 132 w 134"/>
                <a:gd name="T45" fmla="*/ 14 h 103"/>
                <a:gd name="T46" fmla="*/ 107 w 134"/>
                <a:gd name="T47" fmla="*/ 16 h 103"/>
                <a:gd name="T48" fmla="*/ 113 w 134"/>
                <a:gd name="T49" fmla="*/ 50 h 103"/>
                <a:gd name="T50" fmla="*/ 90 w 134"/>
                <a:gd name="T51" fmla="*/ 69 h 103"/>
                <a:gd name="T52" fmla="*/ 88 w 134"/>
                <a:gd name="T53" fmla="*/ 85 h 103"/>
                <a:gd name="T54" fmla="*/ 92 w 134"/>
                <a:gd name="T55" fmla="*/ 79 h 103"/>
                <a:gd name="T56" fmla="*/ 95 w 134"/>
                <a:gd name="T57" fmla="*/ 74 h 103"/>
                <a:gd name="T58" fmla="*/ 94 w 134"/>
                <a:gd name="T59" fmla="*/ 79 h 103"/>
                <a:gd name="T60" fmla="*/ 93 w 134"/>
                <a:gd name="T61" fmla="*/ 87 h 103"/>
                <a:gd name="T62" fmla="*/ 102 w 134"/>
                <a:gd name="T63" fmla="*/ 73 h 103"/>
                <a:gd name="T64" fmla="*/ 112 w 134"/>
                <a:gd name="T65" fmla="*/ 52 h 103"/>
                <a:gd name="T66" fmla="*/ 90 w 134"/>
                <a:gd name="T67" fmla="*/ 67 h 103"/>
                <a:gd name="T68" fmla="*/ 112 w 134"/>
                <a:gd name="T69" fmla="*/ 52 h 103"/>
                <a:gd name="T70" fmla="*/ 42 w 134"/>
                <a:gd name="T71" fmla="*/ 91 h 103"/>
                <a:gd name="T72" fmla="*/ 51 w 134"/>
                <a:gd name="T73" fmla="*/ 84 h 103"/>
                <a:gd name="T74" fmla="*/ 52 w 134"/>
                <a:gd name="T75" fmla="*/ 90 h 103"/>
                <a:gd name="T76" fmla="*/ 64 w 134"/>
                <a:gd name="T77" fmla="*/ 88 h 103"/>
                <a:gd name="T78" fmla="*/ 69 w 134"/>
                <a:gd name="T79" fmla="*/ 89 h 103"/>
                <a:gd name="T80" fmla="*/ 70 w 134"/>
                <a:gd name="T81" fmla="*/ 89 h 103"/>
                <a:gd name="T82" fmla="*/ 70 w 134"/>
                <a:gd name="T83" fmla="*/ 94 h 103"/>
                <a:gd name="T84" fmla="*/ 80 w 134"/>
                <a:gd name="T85" fmla="*/ 95 h 103"/>
                <a:gd name="T86" fmla="*/ 74 w 134"/>
                <a:gd name="T87" fmla="*/ 91 h 103"/>
                <a:gd name="T88" fmla="*/ 74 w 134"/>
                <a:gd name="T89" fmla="*/ 90 h 103"/>
                <a:gd name="T90" fmla="*/ 72 w 134"/>
                <a:gd name="T91" fmla="*/ 84 h 103"/>
                <a:gd name="T92" fmla="*/ 67 w 134"/>
                <a:gd name="T93" fmla="*/ 85 h 103"/>
                <a:gd name="T94" fmla="*/ 55 w 134"/>
                <a:gd name="T95" fmla="*/ 86 h 103"/>
                <a:gd name="T96" fmla="*/ 39 w 134"/>
                <a:gd name="T97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4" h="103">
                  <a:moveTo>
                    <a:pt x="3" y="25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7"/>
                    <a:pt x="95" y="30"/>
                    <a:pt x="94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69"/>
                    <a:pt x="113" y="69"/>
                    <a:pt x="113" y="69"/>
                  </a:cubicBezTo>
                  <a:cubicBezTo>
                    <a:pt x="114" y="66"/>
                    <a:pt x="115" y="63"/>
                    <a:pt x="117" y="60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9" y="54"/>
                    <a:pt x="119" y="55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5"/>
                    <a:pt x="3" y="25"/>
                    <a:pt x="3" y="25"/>
                  </a:cubicBezTo>
                  <a:close/>
                  <a:moveTo>
                    <a:pt x="17" y="66"/>
                  </a:moveTo>
                  <a:cubicBezTo>
                    <a:pt x="17" y="71"/>
                    <a:pt x="17" y="71"/>
                    <a:pt x="17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17" y="66"/>
                    <a:pt x="17" y="66"/>
                    <a:pt x="17" y="66"/>
                  </a:cubicBezTo>
                  <a:close/>
                  <a:moveTo>
                    <a:pt x="17" y="52"/>
                  </a:moveTo>
                  <a:cubicBezTo>
                    <a:pt x="17" y="57"/>
                    <a:pt x="17" y="57"/>
                    <a:pt x="17" y="57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38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17" y="38"/>
                    <a:pt x="17" y="38"/>
                    <a:pt x="17" y="38"/>
                  </a:cubicBezTo>
                  <a:close/>
                  <a:moveTo>
                    <a:pt x="123" y="21"/>
                  </a:moveTo>
                  <a:cubicBezTo>
                    <a:pt x="123" y="19"/>
                    <a:pt x="124" y="18"/>
                    <a:pt x="124" y="16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5" y="23"/>
                    <a:pt x="116" y="41"/>
                    <a:pt x="117" y="43"/>
                  </a:cubicBezTo>
                  <a:cubicBezTo>
                    <a:pt x="118" y="46"/>
                    <a:pt x="121" y="46"/>
                    <a:pt x="121" y="46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1" y="43"/>
                    <a:pt x="121" y="42"/>
                  </a:cubicBezTo>
                  <a:cubicBezTo>
                    <a:pt x="120" y="41"/>
                    <a:pt x="133" y="17"/>
                    <a:pt x="133" y="17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32" y="14"/>
                    <a:pt x="132" y="14"/>
                    <a:pt x="132" y="14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0"/>
                    <a:pt x="114" y="0"/>
                    <a:pt x="107" y="16"/>
                  </a:cubicBezTo>
                  <a:cubicBezTo>
                    <a:pt x="103" y="25"/>
                    <a:pt x="99" y="35"/>
                    <a:pt x="96" y="44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7" y="41"/>
                    <a:pt x="120" y="31"/>
                    <a:pt x="123" y="21"/>
                  </a:cubicBezTo>
                  <a:close/>
                  <a:moveTo>
                    <a:pt x="90" y="69"/>
                  </a:moveTo>
                  <a:cubicBezTo>
                    <a:pt x="86" y="74"/>
                    <a:pt x="86" y="74"/>
                    <a:pt x="86" y="74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1" y="77"/>
                    <a:pt x="91" y="76"/>
                  </a:cubicBezTo>
                  <a:cubicBezTo>
                    <a:pt x="92" y="75"/>
                    <a:pt x="93" y="74"/>
                    <a:pt x="95" y="74"/>
                  </a:cubicBezTo>
                  <a:cubicBezTo>
                    <a:pt x="96" y="75"/>
                    <a:pt x="97" y="76"/>
                    <a:pt x="96" y="78"/>
                  </a:cubicBezTo>
                  <a:cubicBezTo>
                    <a:pt x="96" y="79"/>
                    <a:pt x="95" y="79"/>
                    <a:pt x="94" y="79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90" y="69"/>
                    <a:pt x="90" y="69"/>
                    <a:pt x="90" y="69"/>
                  </a:cubicBezTo>
                  <a:close/>
                  <a:moveTo>
                    <a:pt x="112" y="52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93" y="53"/>
                    <a:pt x="92" y="60"/>
                    <a:pt x="90" y="67"/>
                  </a:cubicBezTo>
                  <a:cubicBezTo>
                    <a:pt x="94" y="69"/>
                    <a:pt x="99" y="70"/>
                    <a:pt x="103" y="72"/>
                  </a:cubicBezTo>
                  <a:cubicBezTo>
                    <a:pt x="107" y="65"/>
                    <a:pt x="109" y="59"/>
                    <a:pt x="112" y="52"/>
                  </a:cubicBezTo>
                  <a:close/>
                  <a:moveTo>
                    <a:pt x="39" y="87"/>
                  </a:move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53" y="80"/>
                    <a:pt x="53" y="81"/>
                  </a:cubicBezTo>
                  <a:cubicBezTo>
                    <a:pt x="53" y="82"/>
                    <a:pt x="51" y="83"/>
                    <a:pt x="51" y="84"/>
                  </a:cubicBezTo>
                  <a:cubicBezTo>
                    <a:pt x="49" y="85"/>
                    <a:pt x="48" y="86"/>
                    <a:pt x="48" y="87"/>
                  </a:cubicBezTo>
                  <a:cubicBezTo>
                    <a:pt x="48" y="89"/>
                    <a:pt x="49" y="90"/>
                    <a:pt x="52" y="90"/>
                  </a:cubicBezTo>
                  <a:cubicBezTo>
                    <a:pt x="55" y="91"/>
                    <a:pt x="57" y="90"/>
                    <a:pt x="60" y="89"/>
                  </a:cubicBezTo>
                  <a:cubicBezTo>
                    <a:pt x="61" y="88"/>
                    <a:pt x="63" y="88"/>
                    <a:pt x="64" y="88"/>
                  </a:cubicBezTo>
                  <a:cubicBezTo>
                    <a:pt x="64" y="89"/>
                    <a:pt x="65" y="89"/>
                    <a:pt x="66" y="90"/>
                  </a:cubicBezTo>
                  <a:cubicBezTo>
                    <a:pt x="67" y="90"/>
                    <a:pt x="68" y="89"/>
                    <a:pt x="69" y="89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69" y="91"/>
                    <a:pt x="69" y="93"/>
                    <a:pt x="70" y="94"/>
                  </a:cubicBezTo>
                  <a:cubicBezTo>
                    <a:pt x="70" y="96"/>
                    <a:pt x="72" y="96"/>
                    <a:pt x="74" y="95"/>
                  </a:cubicBezTo>
                  <a:cubicBezTo>
                    <a:pt x="76" y="95"/>
                    <a:pt x="80" y="95"/>
                    <a:pt x="80" y="95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77" y="90"/>
                    <a:pt x="74" y="91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89"/>
                    <a:pt x="75" y="89"/>
                    <a:pt x="75" y="88"/>
                  </a:cubicBezTo>
                  <a:cubicBezTo>
                    <a:pt x="75" y="85"/>
                    <a:pt x="74" y="84"/>
                    <a:pt x="72" y="84"/>
                  </a:cubicBezTo>
                  <a:cubicBezTo>
                    <a:pt x="71" y="83"/>
                    <a:pt x="69" y="84"/>
                    <a:pt x="68" y="85"/>
                  </a:cubicBezTo>
                  <a:cubicBezTo>
                    <a:pt x="68" y="85"/>
                    <a:pt x="67" y="85"/>
                    <a:pt x="67" y="85"/>
                  </a:cubicBezTo>
                  <a:cubicBezTo>
                    <a:pt x="65" y="83"/>
                    <a:pt x="62" y="84"/>
                    <a:pt x="58" y="85"/>
                  </a:cubicBezTo>
                  <a:cubicBezTo>
                    <a:pt x="57" y="85"/>
                    <a:pt x="56" y="86"/>
                    <a:pt x="55" y="86"/>
                  </a:cubicBezTo>
                  <a:cubicBezTo>
                    <a:pt x="56" y="85"/>
                    <a:pt x="57" y="83"/>
                    <a:pt x="57" y="81"/>
                  </a:cubicBezTo>
                  <a:cubicBezTo>
                    <a:pt x="57" y="73"/>
                    <a:pt x="39" y="87"/>
                    <a:pt x="39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3" tIns="32511" rIns="65023" bIns="32511"/>
            <a:p>
              <a:endParaRPr lang="zh-CN" altLang="en-US" sz="1400"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988788" y="2299800"/>
            <a:ext cx="1906812" cy="1033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p>
            <a:pPr algn="just">
              <a:lnSpc>
                <a:spcPct val="150000"/>
              </a:lnSpc>
            </a:pPr>
            <a:r>
              <a:rPr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发表相关教研论文15篇，其中核心类论文10篇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261360" y="1586230"/>
            <a:ext cx="2329180" cy="2520000"/>
            <a:chOff x="3549600" y="1581150"/>
            <a:chExt cx="2044800" cy="2586038"/>
          </a:xfrm>
        </p:grpSpPr>
        <p:sp>
          <p:nvSpPr>
            <p:cNvPr id="25" name="任意多边形 24"/>
            <p:cNvSpPr>
              <a:spLocks noChangeArrowheads="1"/>
            </p:cNvSpPr>
            <p:nvPr/>
          </p:nvSpPr>
          <p:spPr bwMode="auto">
            <a:xfrm>
              <a:off x="3549600" y="1581150"/>
              <a:ext cx="2044800" cy="2586038"/>
            </a:xfrm>
            <a:custGeom>
              <a:avLst/>
              <a:gdLst>
                <a:gd name="T0" fmla="*/ 565697 w 2351014"/>
                <a:gd name="T1" fmla="*/ 0 h 2376962"/>
                <a:gd name="T2" fmla="*/ 2351014 w 2351014"/>
                <a:gd name="T3" fmla="*/ 0 h 2376962"/>
                <a:gd name="T4" fmla="*/ 2351014 w 2351014"/>
                <a:gd name="T5" fmla="*/ 2376962 h 2376962"/>
                <a:gd name="T6" fmla="*/ 0 w 2351014"/>
                <a:gd name="T7" fmla="*/ 2376962 h 2376962"/>
                <a:gd name="T8" fmla="*/ 0 w 2351014"/>
                <a:gd name="T9" fmla="*/ 560506 h 2376962"/>
                <a:gd name="T10" fmla="*/ 0 w 2351014"/>
                <a:gd name="T11" fmla="*/ 0 h 2376962"/>
                <a:gd name="T12" fmla="*/ 503419 w 2351014"/>
                <a:gd name="T13" fmla="*/ 0 h 2376962"/>
                <a:gd name="T14" fmla="*/ 0 w 2351014"/>
                <a:gd name="T15" fmla="*/ 498227 h 2376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1014" h="2376962">
                  <a:moveTo>
                    <a:pt x="565697" y="0"/>
                  </a:moveTo>
                  <a:lnTo>
                    <a:pt x="2351014" y="0"/>
                  </a:lnTo>
                  <a:lnTo>
                    <a:pt x="2351014" y="2376962"/>
                  </a:lnTo>
                  <a:lnTo>
                    <a:pt x="0" y="2376962"/>
                  </a:lnTo>
                  <a:lnTo>
                    <a:pt x="0" y="560506"/>
                  </a:lnTo>
                  <a:close/>
                  <a:moveTo>
                    <a:pt x="0" y="0"/>
                  </a:moveTo>
                  <a:lnTo>
                    <a:pt x="503419" y="0"/>
                  </a:lnTo>
                  <a:lnTo>
                    <a:pt x="0" y="49822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5023" tIns="32511" rIns="65023" bIns="32511"/>
            <a:p>
              <a:endParaRPr lang="zh-CN" altLang="en-US" sz="140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EditPoints="1" noChangeArrowheads="1"/>
            </p:cNvSpPr>
            <p:nvPr/>
          </p:nvSpPr>
          <p:spPr bwMode="auto">
            <a:xfrm>
              <a:off x="3569332" y="1610917"/>
              <a:ext cx="258352" cy="259556"/>
            </a:xfrm>
            <a:custGeom>
              <a:avLst/>
              <a:gdLst>
                <a:gd name="T0" fmla="*/ 123 w 135"/>
                <a:gd name="T1" fmla="*/ 0 h 135"/>
                <a:gd name="T2" fmla="*/ 135 w 135"/>
                <a:gd name="T3" fmla="*/ 34 h 135"/>
                <a:gd name="T4" fmla="*/ 89 w 135"/>
                <a:gd name="T5" fmla="*/ 45 h 135"/>
                <a:gd name="T6" fmla="*/ 80 w 135"/>
                <a:gd name="T7" fmla="*/ 45 h 135"/>
                <a:gd name="T8" fmla="*/ 66 w 135"/>
                <a:gd name="T9" fmla="*/ 34 h 135"/>
                <a:gd name="T10" fmla="*/ 78 w 135"/>
                <a:gd name="T11" fmla="*/ 0 h 135"/>
                <a:gd name="T12" fmla="*/ 79 w 135"/>
                <a:gd name="T13" fmla="*/ 84 h 135"/>
                <a:gd name="T14" fmla="*/ 88 w 135"/>
                <a:gd name="T15" fmla="*/ 61 h 135"/>
                <a:gd name="T16" fmla="*/ 61 w 135"/>
                <a:gd name="T17" fmla="*/ 47 h 135"/>
                <a:gd name="T18" fmla="*/ 53 w 135"/>
                <a:gd name="T19" fmla="*/ 47 h 135"/>
                <a:gd name="T20" fmla="*/ 54 w 135"/>
                <a:gd name="T21" fmla="*/ 38 h 135"/>
                <a:gd name="T22" fmla="*/ 56 w 135"/>
                <a:gd name="T23" fmla="*/ 32 h 135"/>
                <a:gd name="T24" fmla="*/ 56 w 135"/>
                <a:gd name="T25" fmla="*/ 31 h 135"/>
                <a:gd name="T26" fmla="*/ 52 w 135"/>
                <a:gd name="T27" fmla="*/ 19 h 135"/>
                <a:gd name="T28" fmla="*/ 33 w 135"/>
                <a:gd name="T29" fmla="*/ 31 h 135"/>
                <a:gd name="T30" fmla="*/ 32 w 135"/>
                <a:gd name="T31" fmla="*/ 31 h 135"/>
                <a:gd name="T32" fmla="*/ 33 w 135"/>
                <a:gd name="T33" fmla="*/ 36 h 135"/>
                <a:gd name="T34" fmla="*/ 37 w 135"/>
                <a:gd name="T35" fmla="*/ 43 h 135"/>
                <a:gd name="T36" fmla="*/ 32 w 135"/>
                <a:gd name="T37" fmla="*/ 48 h 135"/>
                <a:gd name="T38" fmla="*/ 21 w 135"/>
                <a:gd name="T39" fmla="*/ 61 h 135"/>
                <a:gd name="T40" fmla="*/ 0 w 135"/>
                <a:gd name="T41" fmla="*/ 69 h 135"/>
                <a:gd name="T42" fmla="*/ 18 w 135"/>
                <a:gd name="T43" fmla="*/ 84 h 135"/>
                <a:gd name="T44" fmla="*/ 71 w 135"/>
                <a:gd name="T45" fmla="*/ 135 h 135"/>
                <a:gd name="T46" fmla="*/ 41 w 135"/>
                <a:gd name="T47" fmla="*/ 61 h 135"/>
                <a:gd name="T48" fmla="*/ 42 w 135"/>
                <a:gd name="T49" fmla="*/ 51 h 135"/>
                <a:gd name="T50" fmla="*/ 45 w 135"/>
                <a:gd name="T51" fmla="*/ 48 h 135"/>
                <a:gd name="T52" fmla="*/ 48 w 135"/>
                <a:gd name="T53" fmla="*/ 51 h 135"/>
                <a:gd name="T54" fmla="*/ 49 w 135"/>
                <a:gd name="T55" fmla="*/ 61 h 135"/>
                <a:gd name="T56" fmla="*/ 81 w 135"/>
                <a:gd name="T57" fmla="*/ 10 h 135"/>
                <a:gd name="T58" fmla="*/ 123 w 135"/>
                <a:gd name="T59" fmla="*/ 13 h 135"/>
                <a:gd name="T60" fmla="*/ 81 w 135"/>
                <a:gd name="T61" fmla="*/ 10 h 135"/>
                <a:gd name="T62" fmla="*/ 81 w 135"/>
                <a:gd name="T63" fmla="*/ 33 h 135"/>
                <a:gd name="T64" fmla="*/ 123 w 135"/>
                <a:gd name="T65" fmla="*/ 30 h 135"/>
                <a:gd name="T66" fmla="*/ 81 w 135"/>
                <a:gd name="T67" fmla="*/ 20 h 135"/>
                <a:gd name="T68" fmla="*/ 123 w 135"/>
                <a:gd name="T69" fmla="*/ 23 h 135"/>
                <a:gd name="T70" fmla="*/ 81 w 135"/>
                <a:gd name="T71" fmla="*/ 2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5" h="135">
                  <a:moveTo>
                    <a:pt x="78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30" y="0"/>
                    <a:pt x="135" y="5"/>
                    <a:pt x="135" y="12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40"/>
                    <a:pt x="130" y="45"/>
                    <a:pt x="123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1" y="45"/>
                    <a:pt x="66" y="40"/>
                    <a:pt x="66" y="34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5"/>
                    <a:pt x="71" y="0"/>
                    <a:pt x="78" y="0"/>
                  </a:cubicBezTo>
                  <a:close/>
                  <a:moveTo>
                    <a:pt x="71" y="84"/>
                  </a:moveTo>
                  <a:cubicBezTo>
                    <a:pt x="79" y="84"/>
                    <a:pt x="79" y="84"/>
                    <a:pt x="79" y="84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7" y="56"/>
                    <a:pt x="64" y="50"/>
                    <a:pt x="61" y="47"/>
                  </a:cubicBezTo>
                  <a:cubicBezTo>
                    <a:pt x="60" y="47"/>
                    <a:pt x="58" y="47"/>
                    <a:pt x="57" y="47"/>
                  </a:cubicBezTo>
                  <a:cubicBezTo>
                    <a:pt x="55" y="48"/>
                    <a:pt x="54" y="47"/>
                    <a:pt x="53" y="47"/>
                  </a:cubicBezTo>
                  <a:cubicBezTo>
                    <a:pt x="52" y="46"/>
                    <a:pt x="52" y="44"/>
                    <a:pt x="51" y="42"/>
                  </a:cubicBezTo>
                  <a:cubicBezTo>
                    <a:pt x="53" y="41"/>
                    <a:pt x="54" y="39"/>
                    <a:pt x="54" y="38"/>
                  </a:cubicBezTo>
                  <a:cubicBezTo>
                    <a:pt x="55" y="37"/>
                    <a:pt x="55" y="37"/>
                    <a:pt x="56" y="36"/>
                  </a:cubicBezTo>
                  <a:cubicBezTo>
                    <a:pt x="56" y="35"/>
                    <a:pt x="56" y="33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5" y="31"/>
                  </a:cubicBezTo>
                  <a:cubicBezTo>
                    <a:pt x="56" y="25"/>
                    <a:pt x="55" y="21"/>
                    <a:pt x="52" y="19"/>
                  </a:cubicBezTo>
                  <a:cubicBezTo>
                    <a:pt x="48" y="16"/>
                    <a:pt x="40" y="16"/>
                    <a:pt x="35" y="19"/>
                  </a:cubicBezTo>
                  <a:cubicBezTo>
                    <a:pt x="33" y="22"/>
                    <a:pt x="32" y="25"/>
                    <a:pt x="33" y="31"/>
                  </a:cubicBezTo>
                  <a:cubicBezTo>
                    <a:pt x="33" y="31"/>
                    <a:pt x="33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2" y="35"/>
                    <a:pt x="33" y="36"/>
                  </a:cubicBezTo>
                  <a:cubicBezTo>
                    <a:pt x="33" y="37"/>
                    <a:pt x="34" y="37"/>
                    <a:pt x="34" y="38"/>
                  </a:cubicBezTo>
                  <a:cubicBezTo>
                    <a:pt x="35" y="40"/>
                    <a:pt x="36" y="41"/>
                    <a:pt x="37" y="43"/>
                  </a:cubicBezTo>
                  <a:cubicBezTo>
                    <a:pt x="37" y="44"/>
                    <a:pt x="36" y="46"/>
                    <a:pt x="36" y="47"/>
                  </a:cubicBezTo>
                  <a:cubicBezTo>
                    <a:pt x="35" y="48"/>
                    <a:pt x="34" y="48"/>
                    <a:pt x="32" y="48"/>
                  </a:cubicBezTo>
                  <a:cubicBezTo>
                    <a:pt x="31" y="48"/>
                    <a:pt x="29" y="48"/>
                    <a:pt x="27" y="48"/>
                  </a:cubicBezTo>
                  <a:cubicBezTo>
                    <a:pt x="23" y="51"/>
                    <a:pt x="22" y="56"/>
                    <a:pt x="2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1" y="84"/>
                    <a:pt x="71" y="84"/>
                    <a:pt x="71" y="84"/>
                  </a:cubicBezTo>
                  <a:close/>
                  <a:moveTo>
                    <a:pt x="41" y="61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1" y="61"/>
                    <a:pt x="41" y="61"/>
                    <a:pt x="41" y="61"/>
                  </a:cubicBezTo>
                  <a:close/>
                  <a:moveTo>
                    <a:pt x="81" y="10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81" y="10"/>
                    <a:pt x="81" y="10"/>
                    <a:pt x="81" y="10"/>
                  </a:cubicBezTo>
                  <a:close/>
                  <a:moveTo>
                    <a:pt x="81" y="30"/>
                  </a:moveTo>
                  <a:cubicBezTo>
                    <a:pt x="81" y="33"/>
                    <a:pt x="81" y="33"/>
                    <a:pt x="81" y="33"/>
                  </a:cubicBezTo>
                  <a:cubicBezTo>
                    <a:pt x="123" y="33"/>
                    <a:pt x="123" y="33"/>
                    <a:pt x="123" y="33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81" y="30"/>
                    <a:pt x="81" y="30"/>
                    <a:pt x="81" y="30"/>
                  </a:cubicBezTo>
                  <a:close/>
                  <a:moveTo>
                    <a:pt x="81" y="20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123" y="23"/>
                    <a:pt x="123" y="23"/>
                    <a:pt x="123" y="23"/>
                  </a:cubicBezTo>
                  <a:cubicBezTo>
                    <a:pt x="123" y="20"/>
                    <a:pt x="123" y="20"/>
                    <a:pt x="123" y="20"/>
                  </a:cubicBezTo>
                  <a:lnTo>
                    <a:pt x="81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3" tIns="32511" rIns="65023" bIns="32511"/>
            <a:p>
              <a:endParaRPr lang="zh-CN" altLang="en-US" sz="1400"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603103" y="1939800"/>
            <a:ext cx="510540" cy="35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023" tIns="32511" rIns="65023" bIns="32511">
            <a:spAutoFit/>
          </a:bodyPr>
          <a:p>
            <a:pPr algn="ctr">
              <a:lnSpc>
                <a:spcPct val="125000"/>
              </a:lnSpc>
            </a:pPr>
            <a:r>
              <a:rPr lang="zh-CN" altLang="en-US" sz="15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论文</a:t>
            </a:r>
            <a:endParaRPr lang="en-US" altLang="zh-CN" sz="15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6458527" y="1954837"/>
            <a:ext cx="891540" cy="35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023" tIns="32511" rIns="65023" bIns="32511">
            <a:spAutoFit/>
          </a:bodyPr>
          <a:p>
            <a:pPr algn="ctr">
              <a:lnSpc>
                <a:spcPct val="125000"/>
              </a:lnSpc>
            </a:pPr>
            <a:r>
              <a:rPr lang="zh-CN" altLang="en-US" sz="15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专著教材</a:t>
            </a:r>
            <a:endParaRPr lang="en-US" altLang="zh-CN" sz="15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4170608" y="1954400"/>
            <a:ext cx="510540" cy="35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023" tIns="32511" rIns="65023" bIns="32511">
            <a:spAutoFit/>
          </a:bodyPr>
          <a:p>
            <a:pPr algn="ctr">
              <a:lnSpc>
                <a:spcPct val="125000"/>
              </a:lnSpc>
            </a:pPr>
            <a:r>
              <a:rPr lang="zh-CN" altLang="en-US" sz="15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项目</a:t>
            </a:r>
            <a:endParaRPr lang="en-US" altLang="zh-CN" sz="15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3433620" y="2287848"/>
            <a:ext cx="1984435" cy="1033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p>
            <a:pPr algn="just">
              <a:lnSpc>
                <a:spcPct val="150000"/>
              </a:lnSpc>
            </a:pPr>
            <a:r>
              <a:rPr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承担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各类</a:t>
            </a:r>
            <a:r>
              <a:rPr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教学质量与教学改革工程建设类教研项目共</a:t>
            </a:r>
            <a:r>
              <a:rPr 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5961331" y="2374978"/>
            <a:ext cx="1882150" cy="71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p>
            <a:pPr algn="just">
              <a:lnSpc>
                <a:spcPct val="150000"/>
              </a:lnSpc>
            </a:pPr>
            <a:r>
              <a:rPr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出版省部级、规划教材2部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，专著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部。</a:t>
            </a:r>
            <a:endParaRPr 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0">
        <p14:prism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48964" y="1202538"/>
          <a:ext cx="8028613" cy="32219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4906"/>
                <a:gridCol w="3345815"/>
                <a:gridCol w="2084070"/>
                <a:gridCol w="1201046"/>
                <a:gridCol w="524670"/>
                <a:gridCol w="538106"/>
              </a:tblGrid>
              <a:tr h="2571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序号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项</a:t>
                      </a:r>
                      <a:r>
                        <a:rPr lang="en-US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   </a:t>
                      </a: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目</a:t>
                      </a:r>
                      <a:r>
                        <a:rPr lang="en-US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   </a:t>
                      </a: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名</a:t>
                      </a:r>
                      <a:r>
                        <a:rPr lang="en-US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   </a:t>
                      </a: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称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项目来源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起讫时间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姓</a:t>
                      </a:r>
                      <a:r>
                        <a:rPr lang="en-US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zh-CN" sz="800" b="1" i="0" kern="100" dirty="0" smtClean="0">
                          <a:solidFill>
                            <a:schemeClr val="bg1"/>
                          </a:solidFill>
                          <a:effectLst/>
                        </a:rPr>
                        <a:t>名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承担工作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</a:t>
                      </a:r>
                      <a:endParaRPr lang="zh-CN" sz="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软件工程特色专业</a:t>
                      </a:r>
                      <a:endParaRPr lang="en-US" altLang="en-US" sz="1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广东外语外贸大学南国商学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2019.06-2021.05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朱子江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2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软件工程专业应用型人才培养模式创新实验区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广东外语外贸大学南国商学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2017.05-2020.04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李俊山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6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3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计算机程序设计类课程教学团队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广东外语外贸大学南国商学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2018.05-2021.05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常静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4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计算机类专业核心课程教学团队</a:t>
                      </a:r>
                      <a:endParaRPr lang="en-US" altLang="en-US" sz="1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广东省教育厅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2019.01-2021.12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李俊山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304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5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广东外语外贸大学南国商学院——广州鑫宝软件科技有限公司大学生校外实践教学基地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广东省教育厅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2015.07-2018.10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胡毅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主持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6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以应用型人才培养为导向的电子技术基础课程教学改革研究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广东省教育厅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Times New Roman" panose="02020603050405020304" pitchFamily="18" charset="0"/>
                        </a:rPr>
                        <a:t>2018.01-2019.06</a:t>
                      </a:r>
                      <a:endParaRPr lang="en-US" altLang="en-US" sz="1000" b="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甘艳芬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主持</a:t>
                      </a:r>
                      <a:endParaRPr lang="en-US" altLang="en-US" sz="1000" b="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7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计算机大类招生模式下专业分流的探索与实践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广东省教育厅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Times New Roman" panose="02020603050405020304" pitchFamily="18" charset="0"/>
                        </a:rPr>
                        <a:t>2019.01-2020.12</a:t>
                      </a:r>
                      <a:endParaRPr lang="en-US" altLang="en-US" sz="1000" b="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刘东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主持</a:t>
                      </a:r>
                      <a:endParaRPr lang="en-US" altLang="en-US" sz="1000" b="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kern="100" dirty="0" smtClean="0"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lang="zh-CN" sz="8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创新创业教育改革项目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广东省教育厅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2019.01-2020.01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李俊山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 dirty="0" smtClean="0">
                          <a:effectLst/>
                        </a:rPr>
                        <a:t>9</a:t>
                      </a:r>
                      <a:endParaRPr lang="zh-CN" sz="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校企合作联合实践基地项目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广东省教育厅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2019.01-2020.01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</a:t>
                      </a:r>
                      <a:r>
                        <a:rPr lang="zh-CN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建军</a:t>
                      </a:r>
                      <a:endParaRPr lang="zh-CN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10</a:t>
                      </a:r>
                      <a:endParaRPr lang="zh-CN" sz="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基于实践能力培养的计算机类专业课程群建设研究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教育部高等教育司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2019.03-2021.03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常静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048000" y="909503"/>
            <a:ext cx="2667000" cy="275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anose="02020603050405020304" pitchFamily="18" charset="0"/>
              </a:rPr>
              <a:t>目前承担的主要教改项目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 isContent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 txBox="1"/>
          <p:nvPr/>
        </p:nvSpPr>
        <p:spPr>
          <a:xfrm>
            <a:off x="567690" y="904240"/>
            <a:ext cx="2667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rgbClr val="48597F"/>
                </a:solidFill>
                <a:effectLst/>
                <a:latin typeface="Lato Light"/>
                <a:ea typeface="Calibri" panose="020F0502020204030204"/>
                <a:cs typeface="Lato Light"/>
              </a:defRPr>
            </a:lvl1pPr>
          </a:lstStyle>
          <a:p>
            <a:pPr algn="l"/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/>
              </a:rPr>
              <a:t>教学研究与改革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7690" y="1283970"/>
            <a:ext cx="805053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002060"/>
                </a:solidFill>
              </a:rPr>
              <a:t>       本</a:t>
            </a:r>
            <a:r>
              <a:rPr lang="zh-CN" altLang="en-US" sz="1600" b="1" dirty="0">
                <a:solidFill>
                  <a:srgbClr val="002060"/>
                </a:solidFill>
              </a:rPr>
              <a:t>专业十分重视教学研究与改革</a:t>
            </a:r>
            <a:r>
              <a:rPr lang="zh-CN" altLang="en-US" sz="1600" b="1" dirty="0" smtClean="0">
                <a:solidFill>
                  <a:srgbClr val="002060"/>
                </a:solidFill>
              </a:rPr>
              <a:t>，每学期至少召开</a:t>
            </a:r>
            <a:r>
              <a:rPr lang="zh-CN" altLang="en-US" sz="1600" b="1" dirty="0">
                <a:solidFill>
                  <a:srgbClr val="002060"/>
                </a:solidFill>
              </a:rPr>
              <a:t>有关教学研究与改革研讨会</a:t>
            </a:r>
            <a:r>
              <a:rPr lang="en-US" altLang="zh-CN" sz="1600" b="1" dirty="0">
                <a:solidFill>
                  <a:srgbClr val="002060"/>
                </a:solidFill>
              </a:rPr>
              <a:t>1</a:t>
            </a:r>
            <a:r>
              <a:rPr lang="zh-CN" altLang="en-US" sz="1600" b="1" dirty="0">
                <a:solidFill>
                  <a:srgbClr val="002060"/>
                </a:solidFill>
              </a:rPr>
              <a:t>次</a:t>
            </a:r>
            <a:r>
              <a:rPr lang="zh-CN" altLang="en-US" sz="1600" b="1" dirty="0" smtClean="0">
                <a:solidFill>
                  <a:srgbClr val="002060"/>
                </a:solidFill>
              </a:rPr>
              <a:t>，并安排教师参加各类教学研究培训会议</a:t>
            </a:r>
            <a:r>
              <a:rPr lang="zh-CN" altLang="en-US" sz="1600" dirty="0" smtClean="0">
                <a:solidFill>
                  <a:prstClr val="black"/>
                </a:solidFill>
              </a:rPr>
              <a:t>。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  <p:pic>
        <p:nvPicPr>
          <p:cNvPr id="3" name="图片 2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431" y="2170435"/>
            <a:ext cx="3193200" cy="2196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7" name="矩形 6"/>
          <p:cNvSpPr/>
          <p:nvPr/>
        </p:nvSpPr>
        <p:spPr>
          <a:xfrm>
            <a:off x="1587543" y="4456435"/>
            <a:ext cx="19608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</a:rPr>
              <a:t>软件工程系教学研讨会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11334" y="4465164"/>
            <a:ext cx="2837266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</a:rPr>
              <a:t>教师外出参会学习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QQ图片20191020235159"/>
          <p:cNvPicPr/>
          <p:nvPr/>
        </p:nvPicPr>
        <p:blipFill>
          <a:blip r:embed="rId4"/>
          <a:stretch>
            <a:fillRect/>
          </a:stretch>
        </p:blipFill>
        <p:spPr>
          <a:xfrm>
            <a:off x="4782820" y="2170430"/>
            <a:ext cx="3191510" cy="2197100"/>
          </a:xfrm>
          <a:prstGeom prst="rect">
            <a:avLst/>
          </a:prstGeom>
          <a:noFill/>
          <a:ln w="254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 txBox="1"/>
          <p:nvPr/>
        </p:nvSpPr>
        <p:spPr>
          <a:xfrm>
            <a:off x="457200" y="819150"/>
            <a:ext cx="2667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rgbClr val="48597F"/>
                </a:solidFill>
                <a:effectLst/>
                <a:latin typeface="Lato Light"/>
                <a:ea typeface="Calibri" panose="020F0502020204030204"/>
                <a:cs typeface="Lato Light"/>
              </a:defRPr>
            </a:lvl1pPr>
          </a:lstStyle>
          <a:p>
            <a:pPr algn="l"/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/>
              </a:rPr>
              <a:t>教学研究与改革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16660" y="4157345"/>
            <a:ext cx="22771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</a:rPr>
              <a:t>胡毅老师参加</a:t>
            </a:r>
            <a:r>
              <a:rPr lang="en-US" altLang="zh-CN" sz="1400" dirty="0" smtClean="0">
                <a:solidFill>
                  <a:srgbClr val="C00000"/>
                </a:solidFill>
              </a:rPr>
              <a:t>2018</a:t>
            </a:r>
            <a:r>
              <a:rPr lang="zh-CN" altLang="en-US" sz="1400" dirty="0" smtClean="0">
                <a:solidFill>
                  <a:srgbClr val="C00000"/>
                </a:solidFill>
              </a:rPr>
              <a:t>中国计算机实践教学会议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14875" y="4157345"/>
            <a:ext cx="37090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C00000"/>
                </a:solidFill>
              </a:rPr>
              <a:t>2019</a:t>
            </a:r>
            <a:r>
              <a:rPr lang="zh-CN" altLang="en-US" sz="1400" dirty="0" smtClean="0">
                <a:solidFill>
                  <a:srgbClr val="C00000"/>
                </a:solidFill>
              </a:rPr>
              <a:t>年</a:t>
            </a:r>
            <a:r>
              <a:rPr lang="en-US" altLang="zh-CN" sz="1400" dirty="0" smtClean="0">
                <a:solidFill>
                  <a:srgbClr val="C00000"/>
                </a:solidFill>
              </a:rPr>
              <a:t>8</a:t>
            </a:r>
            <a:r>
              <a:rPr lang="zh-CN" altLang="en-US" sz="1400" dirty="0" smtClean="0">
                <a:solidFill>
                  <a:srgbClr val="C00000"/>
                </a:solidFill>
              </a:rPr>
              <a:t>月参加腾科公司</a:t>
            </a:r>
            <a:endParaRPr lang="en-US" altLang="zh-CN" sz="1400" dirty="0" smtClean="0">
              <a:solidFill>
                <a:srgbClr val="C00000"/>
              </a:solidFill>
            </a:endParaRPr>
          </a:p>
          <a:p>
            <a:pPr algn="ctr"/>
            <a:r>
              <a:rPr lang="zh-CN" altLang="en-US" sz="1400" dirty="0" smtClean="0">
                <a:solidFill>
                  <a:srgbClr val="C00000"/>
                </a:solidFill>
              </a:rPr>
              <a:t>为期</a:t>
            </a:r>
            <a:r>
              <a:rPr lang="en-US" altLang="zh-CN" sz="1400" dirty="0" smtClean="0">
                <a:solidFill>
                  <a:srgbClr val="C00000"/>
                </a:solidFill>
              </a:rPr>
              <a:t>5</a:t>
            </a:r>
            <a:r>
              <a:rPr lang="zh-CN" altLang="en-US" sz="1400" dirty="0" smtClean="0">
                <a:solidFill>
                  <a:srgbClr val="C00000"/>
                </a:solidFill>
              </a:rPr>
              <a:t>天的师资培训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-2147482604" descr="QQ图片20191021123841"/>
          <p:cNvPicPr/>
          <p:nvPr/>
        </p:nvPicPr>
        <p:blipFill>
          <a:blip r:embed="rId3"/>
          <a:stretch>
            <a:fillRect/>
          </a:stretch>
        </p:blipFill>
        <p:spPr>
          <a:xfrm>
            <a:off x="4714875" y="1462405"/>
            <a:ext cx="3709035" cy="2500630"/>
          </a:xfrm>
          <a:prstGeom prst="rect">
            <a:avLst/>
          </a:prstGeom>
          <a:noFill/>
          <a:ln w="254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" name="图片 -2147482606" descr="image_gallery"/>
          <p:cNvPicPr/>
          <p:nvPr/>
        </p:nvPicPr>
        <p:blipFill>
          <a:blip r:embed="rId4"/>
          <a:stretch>
            <a:fillRect/>
          </a:stretch>
        </p:blipFill>
        <p:spPr>
          <a:xfrm>
            <a:off x="791845" y="1462405"/>
            <a:ext cx="3608705" cy="2542540"/>
          </a:xfrm>
          <a:prstGeom prst="rect">
            <a:avLst/>
          </a:prstGeom>
          <a:noFill/>
          <a:ln w="254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48964" y="1202538"/>
          <a:ext cx="8028613" cy="29171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4906"/>
                <a:gridCol w="2202815"/>
                <a:gridCol w="1480820"/>
                <a:gridCol w="1169670"/>
                <a:gridCol w="1053465"/>
                <a:gridCol w="1786937"/>
              </a:tblGrid>
              <a:tr h="2571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序号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课</a:t>
                      </a:r>
                      <a:r>
                        <a:rPr lang="en-US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   </a:t>
                      </a: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程</a:t>
                      </a:r>
                      <a:r>
                        <a:rPr lang="en-US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  </a:t>
                      </a: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名</a:t>
                      </a:r>
                      <a:r>
                        <a:rPr lang="en-US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   </a:t>
                      </a: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称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课程建设类型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课程性质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项目主持人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完成情况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</a:t>
                      </a:r>
                      <a:endParaRPr lang="zh-CN" sz="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《数据库原理及应用》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国家规划教材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专业必修课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李俊山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已完成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2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《数据库原理及应用》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精品资源共享课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专业必修课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赖益强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已完成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6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3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《程序设计基础》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网络辅助课程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专业基础课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胡毅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已完成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4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《计算机网络》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网络辅助课程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专业必修课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刘东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已完成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304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5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《高级数据库技术》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网络辅助课程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专业选修课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胡毅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已完成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6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《面向对象程序设计》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网络辅助课程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专业基础课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胡毅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正在进行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7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《操作系统》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精品资源共享课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专业必修课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常静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正在进行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kern="100" dirty="0" smtClean="0"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lang="zh-CN" sz="8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《Web前端开发》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网络辅助课程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专业选修课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戴长秀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正在进行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 dirty="0" smtClean="0">
                          <a:effectLst/>
                        </a:rPr>
                        <a:t>9</a:t>
                      </a:r>
                      <a:endParaRPr lang="zh-CN" sz="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数据库原理及应用课程改革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课程内容改革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专业必修课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胡毅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正在进行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048000" y="909503"/>
            <a:ext cx="2667000" cy="275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anose="02020603050405020304" pitchFamily="18" charset="0"/>
              </a:rPr>
              <a:t>软件工程专业课程建设情况</a:t>
            </a:r>
            <a:endParaRPr kumimoji="0" lang="zh-CN" altLang="en-US" sz="1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 isContent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66800" y="4119829"/>
            <a:ext cx="23391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</a:rPr>
              <a:t>专业教师自编并公开出版的教材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2851" name="图片 1073742850" descr="244B97764998A69BC71B4DDB2897B7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60000">
            <a:off x="273685" y="1337628"/>
            <a:ext cx="1903730" cy="2690495"/>
          </a:xfrm>
          <a:prstGeom prst="rect">
            <a:avLst/>
          </a:prstGeom>
          <a:noFill/>
          <a:ln w="19050" cap="flat" cmpd="sng">
            <a:solidFill>
              <a:srgbClr val="953735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073742852" name="图片 1073742851" descr="D9795AE1CE13BE5A8619D0E08E17EC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60000">
            <a:off x="2445703" y="1310323"/>
            <a:ext cx="1868805" cy="2719705"/>
          </a:xfrm>
          <a:prstGeom prst="rect">
            <a:avLst/>
          </a:prstGeom>
          <a:noFill/>
          <a:ln w="19050" cap="flat" cmpd="sng">
            <a:solidFill>
              <a:srgbClr val="953735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1" name="图片 10" descr="CF9226DDA46F3E0D378D07CFF1255B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5457825" y="800735"/>
            <a:ext cx="2792095" cy="391033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sp>
        <p:nvSpPr>
          <p:cNvPr id="12" name="矩形 11"/>
          <p:cNvSpPr/>
          <p:nvPr/>
        </p:nvSpPr>
        <p:spPr>
          <a:xfrm>
            <a:off x="5765800" y="4321124"/>
            <a:ext cx="2316480" cy="27559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1200" dirty="0">
                <a:solidFill>
                  <a:srgbClr val="FF0000"/>
                </a:solidFill>
              </a:rPr>
              <a:t>软件工程专业教师获教学成果奖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2"/>
          <p:cNvSpPr>
            <a:spLocks noGrp="1"/>
          </p:cNvSpPr>
          <p:nvPr>
            <p:ph type="title"/>
          </p:nvPr>
        </p:nvSpPr>
        <p:spPr>
          <a:xfrm>
            <a:off x="457200" y="895350"/>
            <a:ext cx="2484120" cy="457200"/>
          </a:xfrm>
        </p:spPr>
        <p:txBody>
          <a:bodyPr>
            <a:normAutofit/>
          </a:bodyPr>
          <a:lstStyle/>
          <a:p>
            <a:pPr algn="l"/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  <a:sym typeface="Wingdings 2" panose="05020102010507070707"/>
              </a:rPr>
              <a:t>4.实践教学特色鲜明</a:t>
            </a:r>
            <a:endParaRPr lang="zh-CN" altLang="en-US" sz="2000" b="1" dirty="0" smtClean="0">
              <a:solidFill>
                <a:srgbClr val="FF0000"/>
              </a:solidFill>
              <a:latin typeface="+mn-ea"/>
              <a:ea typeface="+mn-ea"/>
              <a:sym typeface="Wingdings 2" panose="05020102010507070707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650" y="1352550"/>
            <a:ext cx="775144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2060"/>
                </a:solidFill>
                <a:latin typeface="+mn-ea"/>
                <a:cs typeface="+mn-ea"/>
              </a:rPr>
              <a:t>       </a:t>
            </a:r>
            <a:r>
              <a:rPr lang="zh-CN" altLang="en-US" sz="1600" b="1" dirty="0">
                <a:solidFill>
                  <a:srgbClr val="002060"/>
                </a:solidFill>
                <a:latin typeface="+mn-ea"/>
                <a:cs typeface="+mn-ea"/>
              </a:rPr>
              <a:t>软件工程专业重视实践教学，强调学生实践能力、创新能力、工程能力的培养，践行一个</a:t>
            </a:r>
            <a:r>
              <a:rPr lang="en-US" altLang="zh-CN" sz="1600" b="1" dirty="0">
                <a:solidFill>
                  <a:srgbClr val="002060"/>
                </a:solidFill>
                <a:latin typeface="+mn-ea"/>
                <a:cs typeface="+mn-ea"/>
              </a:rPr>
              <a:t>“</a:t>
            </a:r>
            <a:r>
              <a:rPr lang="zh-CN" altLang="en-US" sz="1600" b="1" dirty="0">
                <a:solidFill>
                  <a:srgbClr val="002060"/>
                </a:solidFill>
                <a:latin typeface="+mn-ea"/>
                <a:cs typeface="+mn-ea"/>
              </a:rPr>
              <a:t>一</a:t>
            </a:r>
            <a:r>
              <a:rPr lang="en-US" altLang="zh-CN" sz="1600" b="1" dirty="0">
                <a:solidFill>
                  <a:srgbClr val="002060"/>
                </a:solidFill>
                <a:latin typeface="+mn-ea"/>
                <a:cs typeface="+mn-ea"/>
              </a:rPr>
              <a:t>”</a:t>
            </a:r>
            <a:r>
              <a:rPr lang="zh-CN" altLang="en-US" sz="1600" b="1" dirty="0">
                <a:solidFill>
                  <a:srgbClr val="002060"/>
                </a:solidFill>
                <a:latin typeface="+mn-ea"/>
                <a:cs typeface="+mn-ea"/>
              </a:rPr>
              <a:t>原则。</a:t>
            </a:r>
            <a:endParaRPr lang="zh-CN" altLang="en-US" sz="1600" b="1" dirty="0">
              <a:solidFill>
                <a:srgbClr val="002060"/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2060"/>
                </a:solidFill>
                <a:latin typeface="+mn-ea"/>
                <a:cs typeface="+mn-ea"/>
              </a:rPr>
              <a:t>       专业实践教学内容丰富，校内实践教学方式主要有讲座、课程设计、实践教学周实训、各类比赛等，校外实践教学主要有参观、课程校外实训、专业实习等形式。</a:t>
            </a:r>
            <a:endParaRPr lang="zh-CN" altLang="en-US" sz="1600" b="1" dirty="0">
              <a:solidFill>
                <a:srgbClr val="002060"/>
              </a:solidFill>
              <a:latin typeface="+mn-ea"/>
              <a:cs typeface="+mn-ea"/>
            </a:endParaRPr>
          </a:p>
        </p:txBody>
      </p:sp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57200" y="1409439"/>
          <a:ext cx="8287861" cy="3352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9593"/>
                <a:gridCol w="858519"/>
                <a:gridCol w="2476500"/>
                <a:gridCol w="1597336"/>
                <a:gridCol w="2221865"/>
                <a:gridCol w="654048"/>
              </a:tblGrid>
              <a:tr h="304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序号</a:t>
                      </a:r>
                      <a:endParaRPr lang="zh-CN" sz="10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3972" marR="33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类型</a:t>
                      </a:r>
                      <a:endParaRPr lang="zh-CN" sz="10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3972" marR="33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实践内容</a:t>
                      </a:r>
                      <a:endParaRPr lang="zh-CN" sz="10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3972" marR="33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时间</a:t>
                      </a:r>
                      <a:endParaRPr lang="zh-CN" sz="10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3972" marR="33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地点</a:t>
                      </a:r>
                      <a:endParaRPr lang="zh-CN" sz="10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3972" marR="33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 smtClean="0">
                          <a:effectLst/>
                        </a:rPr>
                        <a:t>负责</a:t>
                      </a:r>
                      <a:r>
                        <a:rPr lang="zh-CN" altLang="en-US" sz="1000" kern="100" dirty="0" smtClean="0">
                          <a:effectLst/>
                        </a:rPr>
                        <a:t>教</a:t>
                      </a:r>
                      <a:r>
                        <a:rPr lang="zh-CN" sz="1000" kern="100" dirty="0" smtClean="0">
                          <a:effectLst/>
                        </a:rPr>
                        <a:t>师</a:t>
                      </a:r>
                      <a:endParaRPr lang="zh-CN" sz="10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3972" marR="33972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实训周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程序设计基础课程综合实训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+mj-lt"/>
                        </a:rPr>
                        <a:t>2016-2017学年第2学期</a:t>
                      </a:r>
                      <a:endParaRPr lang="en-US" altLang="en-US" sz="1000" b="0">
                        <a:latin typeface="+mj-lt"/>
                        <a:ea typeface="+mj-lt"/>
                        <a:cs typeface="+mj-lt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校内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Calibri" panose="020F0502020204030204" pitchFamily="34" charset="0"/>
                        </a:rPr>
                        <a:t>胡毅</a:t>
                      </a:r>
                      <a:endParaRPr lang="en-US" altLang="en-US" sz="1000" b="0">
                        <a:latin typeface="+mj-lt"/>
                        <a:ea typeface="+mj-lt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观摩学习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Calibri" panose="020F0502020204030204" pitchFamily="34" charset="0"/>
                        </a:rPr>
                        <a:t>实践教学基地参观学习</a:t>
                      </a:r>
                      <a:endParaRPr lang="en-US" altLang="en-US" sz="1000" b="0">
                        <a:latin typeface="+mj-lt"/>
                        <a:ea typeface="+mj-lt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+mj-lt"/>
                        </a:rPr>
                        <a:t>2016-2017学年第2学期</a:t>
                      </a:r>
                      <a:endParaRPr lang="en-US" altLang="en-US" sz="1000" b="0">
                        <a:latin typeface="+mj-lt"/>
                        <a:ea typeface="+mj-lt"/>
                        <a:cs typeface="+mj-lt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中软国际（广州）信息技术有限公司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Calibri" panose="020F0502020204030204" pitchFamily="34" charset="0"/>
                        </a:rPr>
                        <a:t>胡毅</a:t>
                      </a:r>
                      <a:endParaRPr lang="en-US" altLang="en-US" sz="1000" b="0">
                        <a:latin typeface="+mj-lt"/>
                        <a:ea typeface="+mj-lt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观摩学习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实践教学基地参观学习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+mj-lt"/>
                        </a:rPr>
                        <a:t>2016-2017学年第2学期</a:t>
                      </a:r>
                      <a:endParaRPr lang="en-US" altLang="en-US" sz="1000" b="0">
                        <a:latin typeface="+mj-lt"/>
                        <a:ea typeface="+mj-lt"/>
                        <a:cs typeface="+mj-lt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广州中星集团有限公司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Calibri" panose="020F0502020204030204" pitchFamily="34" charset="0"/>
                        </a:rPr>
                        <a:t>胡毅</a:t>
                      </a:r>
                      <a:endParaRPr lang="en-US" altLang="en-US" sz="1000" b="0">
                        <a:latin typeface="+mj-lt"/>
                        <a:ea typeface="+mj-lt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实训周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数据结构算法设计综合实践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+mj-lt"/>
                        </a:rPr>
                        <a:t>2017-2018学年第1学期</a:t>
                      </a:r>
                      <a:endParaRPr lang="en-US" altLang="en-US" sz="1000" b="0">
                        <a:latin typeface="+mj-lt"/>
                        <a:ea typeface="+mj-lt"/>
                        <a:cs typeface="+mj-lt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校内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Calibri" panose="020F0502020204030204" pitchFamily="34" charset="0"/>
                        </a:rPr>
                        <a:t>常静</a:t>
                      </a:r>
                      <a:endParaRPr lang="en-US" altLang="en-US" sz="1000" b="0">
                        <a:latin typeface="+mj-lt"/>
                        <a:ea typeface="+mj-lt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观摩学习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实践教学基地参观学习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+mj-lt"/>
                        </a:rPr>
                        <a:t>2017-2018学年第2学期</a:t>
                      </a:r>
                      <a:endParaRPr lang="en-US" altLang="en-US" sz="1000" b="0">
                        <a:latin typeface="+mj-lt"/>
                        <a:ea typeface="+mj-lt"/>
                        <a:cs typeface="+mj-lt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广州靖凯科技有限公司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Calibri" panose="020F0502020204030204" pitchFamily="34" charset="0"/>
                        </a:rPr>
                        <a:t>赖益强</a:t>
                      </a:r>
                      <a:endParaRPr lang="en-US" altLang="en-US" sz="1000" b="0">
                        <a:latin typeface="+mj-lt"/>
                        <a:ea typeface="+mj-lt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实训周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面向对象程序设计综合实践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+mj-lt"/>
                        </a:rPr>
                        <a:t>2017-2018学年第2学期</a:t>
                      </a:r>
                      <a:endParaRPr lang="en-US" altLang="en-US" sz="1000" b="0">
                        <a:latin typeface="+mj-lt"/>
                        <a:ea typeface="+mj-lt"/>
                        <a:cs typeface="+mj-lt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校内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周</a:t>
                      </a:r>
                      <a:r>
                        <a:rPr lang="en-US" sz="1000" b="0">
                          <a:latin typeface="+mj-lt"/>
                          <a:ea typeface="+mj-lt"/>
                          <a:cs typeface="Calibri" panose="020F0502020204030204" pitchFamily="34" charset="0"/>
                        </a:rPr>
                        <a:t>安宁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7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Calibri" panose="020F0502020204030204" pitchFamily="34" charset="0"/>
                        </a:rPr>
                        <a:t>实训周</a:t>
                      </a:r>
                      <a:endParaRPr lang="en-US" altLang="en-US" sz="1000" b="0">
                        <a:latin typeface="+mj-lt"/>
                        <a:ea typeface="+mj-lt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+mj-lt"/>
                        </a:rPr>
                        <a:t>JAVA EE企业级应用开发项目实训</a:t>
                      </a:r>
                      <a:endParaRPr lang="en-US" altLang="en-US" sz="1000" b="0">
                        <a:latin typeface="+mj-lt"/>
                        <a:ea typeface="+mj-lt"/>
                        <a:cs typeface="+mj-lt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+mj-lt"/>
                        </a:rPr>
                        <a:t>2018-2019学年第1学期</a:t>
                      </a:r>
                      <a:endParaRPr lang="en-US" altLang="en-US" sz="1000" b="0">
                        <a:latin typeface="+mj-lt"/>
                        <a:ea typeface="+mj-lt"/>
                        <a:cs typeface="+mj-lt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广州粤嵌通信科技股份有限公司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Calibri" panose="020F0502020204030204" pitchFamily="34" charset="0"/>
                        </a:rPr>
                        <a:t>赖益强</a:t>
                      </a:r>
                      <a:endParaRPr lang="en-US" altLang="en-US" sz="1000" b="0">
                        <a:latin typeface="+mj-lt"/>
                        <a:ea typeface="+mj-lt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8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观摩学习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实践教学基地参观学习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+mj-lt"/>
                        </a:rPr>
                        <a:t>2018-2019学年第2学期</a:t>
                      </a:r>
                      <a:endParaRPr lang="en-US" altLang="en-US" sz="1000" b="0">
                        <a:latin typeface="+mj-lt"/>
                        <a:ea typeface="+mj-lt"/>
                        <a:cs typeface="+mj-lt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广州东软睿道有限公司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Calibri" panose="020F0502020204030204" pitchFamily="34" charset="0"/>
                        </a:rPr>
                        <a:t>赖益强</a:t>
                      </a:r>
                      <a:endParaRPr lang="en-US" altLang="en-US" sz="1000" b="0">
                        <a:latin typeface="+mj-lt"/>
                        <a:ea typeface="+mj-lt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9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Calibri" panose="020F0502020204030204" pitchFamily="34" charset="0"/>
                        </a:rPr>
                        <a:t>讲座</a:t>
                      </a:r>
                      <a:endParaRPr lang="en-US" altLang="en-US" sz="1000" b="0">
                        <a:latin typeface="+mj-lt"/>
                        <a:ea typeface="+mj-lt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基于云计算时代下软件技术开发的探讨与研究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+mj-lt"/>
                        </a:rPr>
                        <a:t>2018-2019学年第2学期</a:t>
                      </a:r>
                      <a:endParaRPr lang="en-US" altLang="en-US" sz="1000" b="0">
                        <a:latin typeface="+mj-lt"/>
                        <a:ea typeface="+mj-lt"/>
                        <a:cs typeface="+mj-lt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校内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Calibri" panose="020F0502020204030204" pitchFamily="34" charset="0"/>
                        </a:rPr>
                        <a:t>赖益强</a:t>
                      </a:r>
                      <a:endParaRPr lang="en-US" altLang="en-US" sz="1000" b="0">
                        <a:latin typeface="+mj-lt"/>
                        <a:ea typeface="+mj-lt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Calibri" panose="020F0502020204030204" pitchFamily="34" charset="0"/>
                        </a:rPr>
                        <a:t>实训周</a:t>
                      </a:r>
                      <a:endParaRPr lang="en-US" altLang="en-US" sz="1000" b="0">
                        <a:latin typeface="+mj-lt"/>
                        <a:ea typeface="+mj-lt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+mj-lt"/>
                        </a:rPr>
                        <a:t>基于HTML5的移动应用开发综合实训</a:t>
                      </a:r>
                      <a:endParaRPr lang="en-US" altLang="en-US" sz="1000" b="0">
                        <a:latin typeface="+mj-lt"/>
                        <a:ea typeface="+mj-lt"/>
                        <a:cs typeface="+mj-lt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+mj-lt"/>
                        </a:rPr>
                        <a:t>2018-2019学年第2学期</a:t>
                      </a:r>
                      <a:endParaRPr lang="en-US" altLang="en-US" sz="1000" b="0">
                        <a:latin typeface="+mj-lt"/>
                        <a:ea typeface="+mj-lt"/>
                        <a:cs typeface="+mj-lt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宋体" panose="02010600030101010101" pitchFamily="2" charset="-122"/>
                        </a:rPr>
                        <a:t>广州东软睿道有限公司</a:t>
                      </a:r>
                      <a:endParaRPr lang="en-US" altLang="en-US" sz="1000" b="0">
                        <a:latin typeface="+mj-lt"/>
                        <a:ea typeface="+mj-l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+mj-lt"/>
                          <a:ea typeface="+mj-lt"/>
                          <a:cs typeface="Calibri" panose="020F0502020204030204" pitchFamily="34" charset="0"/>
                        </a:rPr>
                        <a:t>赖益强</a:t>
                      </a:r>
                      <a:endParaRPr lang="en-US" altLang="en-US" sz="1000" b="0">
                        <a:latin typeface="+mj-lt"/>
                        <a:ea typeface="+mj-lt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362200" y="1013754"/>
            <a:ext cx="4419600" cy="275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anose="02020603050405020304" pitchFamily="18" charset="0"/>
              </a:rPr>
              <a:t>2016级软件工程专业实践教学开展情况</a:t>
            </a:r>
            <a:endParaRPr lang="zh-CN" altLang="en-US" sz="1400" dirty="0" smtClean="0">
              <a:solidFill>
                <a:srgbClr val="C00000"/>
              </a:solidFill>
              <a:latin typeface="+mn-ea"/>
              <a:cs typeface="宋体" panose="02010600030101010101" pitchFamily="2" charset="-122"/>
            </a:endParaRPr>
          </a:p>
        </p:txBody>
      </p:sp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9545" y="3328034"/>
            <a:ext cx="17830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</a:rPr>
              <a:t>学生赴企业参观学习</a:t>
            </a:r>
            <a:endParaRPr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78103" y="3327949"/>
            <a:ext cx="16052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400" dirty="0" smtClean="0">
                <a:solidFill>
                  <a:srgbClr val="C00000"/>
                </a:solidFill>
              </a:rPr>
              <a:t>学生听取学术讲座</a:t>
            </a:r>
            <a:endParaRPr lang="zh-CN" altLang="en-US" sz="1400" dirty="0" smtClean="0">
              <a:solidFill>
                <a:srgbClr val="C00000"/>
              </a:solidFill>
            </a:endParaRPr>
          </a:p>
        </p:txBody>
      </p:sp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76200" y="915670"/>
            <a:ext cx="3060000" cy="225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-2147482609" descr="image_gallery"/>
          <p:cNvPicPr/>
          <p:nvPr/>
        </p:nvPicPr>
        <p:blipFill>
          <a:blip r:embed="rId4"/>
          <a:stretch>
            <a:fillRect/>
          </a:stretch>
        </p:blipFill>
        <p:spPr>
          <a:xfrm>
            <a:off x="6025515" y="915035"/>
            <a:ext cx="3060065" cy="2254250"/>
          </a:xfrm>
          <a:prstGeom prst="rect">
            <a:avLst/>
          </a:prstGeom>
          <a:noFill/>
          <a:ln w="254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" name="图片 6" descr="image_gallery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1020" y="2117725"/>
            <a:ext cx="2981325" cy="2235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844988" y="4436659"/>
            <a:ext cx="1605280" cy="30670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1400" dirty="0" smtClean="0">
                <a:solidFill>
                  <a:srgbClr val="C00000"/>
                </a:solidFill>
              </a:rPr>
              <a:t>校企合作实训活动</a:t>
            </a:r>
            <a:endParaRPr lang="zh-CN" altLang="en-US" sz="14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 txBox="1"/>
          <p:nvPr/>
        </p:nvSpPr>
        <p:spPr>
          <a:xfrm>
            <a:off x="457200" y="819150"/>
            <a:ext cx="28194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rgbClr val="48597F"/>
                </a:solidFill>
                <a:effectLst/>
                <a:latin typeface="Lato Light"/>
                <a:ea typeface="Calibri" panose="020F0502020204030204"/>
                <a:cs typeface="Lato Light"/>
              </a:defRPr>
            </a:lvl1pPr>
          </a:lstStyle>
          <a:p>
            <a:pPr algn="l"/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/>
              </a:rPr>
              <a:t>学生创新实践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96560" y="4032885"/>
            <a:ext cx="297370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 smtClean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</a:rPr>
              <a:t>2016级软工班梁绍敏同学在第十五届“挑战杯”广东大学生课外学术科技作品竞赛中获得二等奖</a:t>
            </a:r>
            <a:endParaRPr lang="en-US" altLang="zh-CN" sz="1200" dirty="0" smtClean="0">
              <a:solidFill>
                <a:srgbClr val="C00000"/>
              </a:solidFill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829945" y="1647190"/>
            <a:ext cx="290512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1200" b="1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anose="02020603050405020304" pitchFamily="18" charset="0"/>
              </a:rPr>
              <a:t>学生参加大学生创新创业项目情况</a:t>
            </a:r>
            <a:endParaRPr lang="zh-CN" altLang="en-US" sz="120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20345" y="1964055"/>
          <a:ext cx="4263390" cy="14617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305"/>
                <a:gridCol w="2186940"/>
                <a:gridCol w="1010920"/>
                <a:gridCol w="657225"/>
              </a:tblGrid>
              <a:tr h="516255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序号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项目名称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vert="horz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项目来源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vert="horz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指导老师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0817" marR="60817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43840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1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校园信息聚合平台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广东省教育厅</a:t>
                      </a:r>
                      <a:endParaRPr lang="zh-CN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胡毅</a:t>
                      </a:r>
                      <a:endParaRPr lang="zh-CN" sz="10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</a:tr>
              <a:tr h="244475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2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“共享南国”web APP设计与开发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广东外语外贸大学南国商学院</a:t>
                      </a:r>
                      <a:endParaRPr 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胡毅</a:t>
                      </a:r>
                      <a:endParaRPr lang="zh-CN" sz="10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</a:tr>
              <a:tr h="244475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3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新一代高校征订教材系统设计与实现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广东省教育厅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李俊山</a:t>
                      </a:r>
                      <a:endParaRPr lang="zh-CN" sz="10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</a:tr>
            </a:tbl>
          </a:graphicData>
        </a:graphic>
      </p:graphicFrame>
      <p:pic>
        <p:nvPicPr>
          <p:cNvPr id="14" name="图片 13" descr="S36BW-5e19091120580_0001"/>
          <p:cNvPicPr>
            <a:picLocks noChangeAspect="1"/>
          </p:cNvPicPr>
          <p:nvPr/>
        </p:nvPicPr>
        <p:blipFill>
          <a:blip r:embed="rId4"/>
          <a:srcRect l="7654" t="6257" r="4782" b="9440"/>
          <a:stretch>
            <a:fillRect/>
          </a:stretch>
        </p:blipFill>
        <p:spPr>
          <a:xfrm>
            <a:off x="5172075" y="1529715"/>
            <a:ext cx="3423285" cy="2330450"/>
          </a:xfrm>
          <a:prstGeom prst="round2DiagRect">
            <a:avLst/>
          </a:prstGeom>
          <a:ln w="25400"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任意多边形 12"/>
          <p:cNvSpPr>
            <a:spLocks noChangeArrowheads="1"/>
          </p:cNvSpPr>
          <p:nvPr/>
        </p:nvSpPr>
        <p:spPr bwMode="auto">
          <a:xfrm>
            <a:off x="2945428" y="1626970"/>
            <a:ext cx="3349288" cy="653653"/>
          </a:xfrm>
          <a:custGeom>
            <a:avLst/>
            <a:gdLst>
              <a:gd name="T0" fmla="*/ 435173 w 4004734"/>
              <a:gd name="T1" fmla="*/ 0 h 1041400"/>
              <a:gd name="T2" fmla="*/ 1193451 w 4004734"/>
              <a:gd name="T3" fmla="*/ 0 h 1041400"/>
              <a:gd name="T4" fmla="*/ 1378022 w 4004734"/>
              <a:gd name="T5" fmla="*/ 0 h 1041400"/>
              <a:gd name="T6" fmla="*/ 2914569 w 4004734"/>
              <a:gd name="T7" fmla="*/ 0 h 1041400"/>
              <a:gd name="T8" fmla="*/ 3350161 w 4004734"/>
              <a:gd name="T9" fmla="*/ 435592 h 1041400"/>
              <a:gd name="T10" fmla="*/ 3350161 w 4004734"/>
              <a:gd name="T11" fmla="*/ 871183 h 1041400"/>
              <a:gd name="T12" fmla="*/ 757859 w 4004734"/>
              <a:gd name="T13" fmla="*/ 871183 h 1041400"/>
              <a:gd name="T14" fmla="*/ 757859 w 4004734"/>
              <a:gd name="T15" fmla="*/ 870346 h 1041400"/>
              <a:gd name="T16" fmla="*/ 435173 w 4004734"/>
              <a:gd name="T17" fmla="*/ 870346 h 1041400"/>
              <a:gd name="T18" fmla="*/ 0 w 4004734"/>
              <a:gd name="T19" fmla="*/ 435173 h 1041400"/>
              <a:gd name="T20" fmla="*/ 435173 w 4004734"/>
              <a:gd name="T21" fmla="*/ 0 h 10414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004734"/>
              <a:gd name="T34" fmla="*/ 0 h 1041400"/>
              <a:gd name="T35" fmla="*/ 4004734 w 4004734"/>
              <a:gd name="T36" fmla="*/ 1041400 h 10414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004734" h="1041400">
                <a:moveTo>
                  <a:pt x="520200" y="0"/>
                </a:moveTo>
                <a:lnTo>
                  <a:pt x="1426634" y="0"/>
                </a:lnTo>
                <a:lnTo>
                  <a:pt x="1647267" y="0"/>
                </a:lnTo>
                <a:lnTo>
                  <a:pt x="3484034" y="0"/>
                </a:lnTo>
                <a:cubicBezTo>
                  <a:pt x="3771609" y="0"/>
                  <a:pt x="4004734" y="233125"/>
                  <a:pt x="4004734" y="520700"/>
                </a:cubicBezTo>
                <a:lnTo>
                  <a:pt x="4004734" y="1041400"/>
                </a:lnTo>
                <a:lnTo>
                  <a:pt x="905934" y="1041400"/>
                </a:lnTo>
                <a:lnTo>
                  <a:pt x="905934" y="1040400"/>
                </a:lnTo>
                <a:lnTo>
                  <a:pt x="520200" y="1040400"/>
                </a:lnTo>
                <a:cubicBezTo>
                  <a:pt x="232901" y="1040400"/>
                  <a:pt x="0" y="807499"/>
                  <a:pt x="0" y="520200"/>
                </a:cubicBezTo>
                <a:cubicBezTo>
                  <a:pt x="0" y="232901"/>
                  <a:pt x="232901" y="0"/>
                  <a:pt x="520200" y="0"/>
                </a:cubicBezTo>
                <a:close/>
              </a:path>
            </a:pathLst>
          </a:custGeom>
          <a:solidFill>
            <a:srgbClr val="48597F"/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2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第一部分：专业概况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2" name="任意多边形 15"/>
          <p:cNvSpPr>
            <a:spLocks noChangeArrowheads="1"/>
          </p:cNvSpPr>
          <p:nvPr/>
        </p:nvSpPr>
        <p:spPr bwMode="auto">
          <a:xfrm flipH="1">
            <a:off x="2945428" y="2616380"/>
            <a:ext cx="3349288" cy="653653"/>
          </a:xfrm>
          <a:custGeom>
            <a:avLst/>
            <a:gdLst>
              <a:gd name="T0" fmla="*/ 2914569 w 4004734"/>
              <a:gd name="T1" fmla="*/ 0 h 1041400"/>
              <a:gd name="T2" fmla="*/ 2592302 w 4004734"/>
              <a:gd name="T3" fmla="*/ 0 h 1041400"/>
              <a:gd name="T4" fmla="*/ 1516731 w 4004734"/>
              <a:gd name="T5" fmla="*/ 0 h 1041400"/>
              <a:gd name="T6" fmla="*/ 0 w 4004734"/>
              <a:gd name="T7" fmla="*/ 0 h 1041400"/>
              <a:gd name="T8" fmla="*/ 0 w 4004734"/>
              <a:gd name="T9" fmla="*/ 435591 h 1041400"/>
              <a:gd name="T10" fmla="*/ 435592 w 4004734"/>
              <a:gd name="T11" fmla="*/ 871182 h 1041400"/>
              <a:gd name="T12" fmla="*/ 1516731 w 4004734"/>
              <a:gd name="T13" fmla="*/ 871182 h 1041400"/>
              <a:gd name="T14" fmla="*/ 1972139 w 4004734"/>
              <a:gd name="T15" fmla="*/ 871182 h 1041400"/>
              <a:gd name="T16" fmla="*/ 2156710 w 4004734"/>
              <a:gd name="T17" fmla="*/ 871182 h 1041400"/>
              <a:gd name="T18" fmla="*/ 2611813 w 4004734"/>
              <a:gd name="T19" fmla="*/ 871182 h 1041400"/>
              <a:gd name="T20" fmla="*/ 3350161 w 4004734"/>
              <a:gd name="T21" fmla="*/ 871182 h 1041400"/>
              <a:gd name="T22" fmla="*/ 3350161 w 4004734"/>
              <a:gd name="T23" fmla="*/ 435591 h 1041400"/>
              <a:gd name="T24" fmla="*/ 2914569 w 4004734"/>
              <a:gd name="T25" fmla="*/ 0 h 10414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04734"/>
              <a:gd name="T40" fmla="*/ 0 h 1041400"/>
              <a:gd name="T41" fmla="*/ 4004734 w 4004734"/>
              <a:gd name="T42" fmla="*/ 1041400 h 104140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04734" h="1041400">
                <a:moveTo>
                  <a:pt x="3484034" y="0"/>
                </a:moveTo>
                <a:lnTo>
                  <a:pt x="3098800" y="0"/>
                </a:lnTo>
                <a:lnTo>
                  <a:pt x="1813078" y="0"/>
                </a:lnTo>
                <a:lnTo>
                  <a:pt x="0" y="0"/>
                </a:lnTo>
                <a:lnTo>
                  <a:pt x="0" y="520700"/>
                </a:lnTo>
                <a:cubicBezTo>
                  <a:pt x="0" y="808275"/>
                  <a:pt x="233125" y="1041400"/>
                  <a:pt x="520700" y="1041400"/>
                </a:cubicBezTo>
                <a:lnTo>
                  <a:pt x="1813078" y="1041400"/>
                </a:lnTo>
                <a:lnTo>
                  <a:pt x="2357467" y="1041400"/>
                </a:lnTo>
                <a:lnTo>
                  <a:pt x="2578100" y="1041400"/>
                </a:lnTo>
                <a:lnTo>
                  <a:pt x="3122124" y="1041400"/>
                </a:lnTo>
                <a:lnTo>
                  <a:pt x="4004734" y="1041400"/>
                </a:lnTo>
                <a:lnTo>
                  <a:pt x="4004734" y="520700"/>
                </a:lnTo>
                <a:cubicBezTo>
                  <a:pt x="4004734" y="233125"/>
                  <a:pt x="3771609" y="0"/>
                  <a:pt x="3484034" y="0"/>
                </a:cubicBezTo>
                <a:close/>
              </a:path>
            </a:pathLst>
          </a:custGeom>
          <a:solidFill>
            <a:srgbClr val="48597F"/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2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第二部分：专业建设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任意多边形 17"/>
          <p:cNvSpPr>
            <a:spLocks noChangeArrowheads="1"/>
          </p:cNvSpPr>
          <p:nvPr/>
        </p:nvSpPr>
        <p:spPr bwMode="auto">
          <a:xfrm>
            <a:off x="2945428" y="3601027"/>
            <a:ext cx="3455372" cy="653653"/>
          </a:xfrm>
          <a:custGeom>
            <a:avLst/>
            <a:gdLst>
              <a:gd name="T0" fmla="*/ 0 w 4004734"/>
              <a:gd name="T1" fmla="*/ 0 h 1041400"/>
              <a:gd name="T2" fmla="*/ 2592302 w 4004734"/>
              <a:gd name="T3" fmla="*/ 0 h 1041400"/>
              <a:gd name="T4" fmla="*/ 2592302 w 4004734"/>
              <a:gd name="T5" fmla="*/ 837 h 1041400"/>
              <a:gd name="T6" fmla="*/ 2914988 w 4004734"/>
              <a:gd name="T7" fmla="*/ 837 h 1041400"/>
              <a:gd name="T8" fmla="*/ 3350161 w 4004734"/>
              <a:gd name="T9" fmla="*/ 436010 h 1041400"/>
              <a:gd name="T10" fmla="*/ 2914988 w 4004734"/>
              <a:gd name="T11" fmla="*/ 871183 h 1041400"/>
              <a:gd name="T12" fmla="*/ 2156710 w 4004734"/>
              <a:gd name="T13" fmla="*/ 871183 h 1041400"/>
              <a:gd name="T14" fmla="*/ 1972139 w 4004734"/>
              <a:gd name="T15" fmla="*/ 871183 h 1041400"/>
              <a:gd name="T16" fmla="*/ 435592 w 4004734"/>
              <a:gd name="T17" fmla="*/ 871183 h 1041400"/>
              <a:gd name="T18" fmla="*/ 0 w 4004734"/>
              <a:gd name="T19" fmla="*/ 435592 h 10414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004734"/>
              <a:gd name="T31" fmla="*/ 0 h 1041400"/>
              <a:gd name="T32" fmla="*/ 4004734 w 4004734"/>
              <a:gd name="T33" fmla="*/ 1041400 h 10414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004734" h="1041400">
                <a:moveTo>
                  <a:pt x="0" y="0"/>
                </a:moveTo>
                <a:lnTo>
                  <a:pt x="3098800" y="0"/>
                </a:lnTo>
                <a:lnTo>
                  <a:pt x="3098800" y="1000"/>
                </a:lnTo>
                <a:lnTo>
                  <a:pt x="3484534" y="1000"/>
                </a:lnTo>
                <a:cubicBezTo>
                  <a:pt x="3771833" y="1000"/>
                  <a:pt x="4004734" y="233901"/>
                  <a:pt x="4004734" y="521200"/>
                </a:cubicBezTo>
                <a:cubicBezTo>
                  <a:pt x="4004734" y="808499"/>
                  <a:pt x="3771833" y="1041400"/>
                  <a:pt x="3484534" y="1041400"/>
                </a:cubicBezTo>
                <a:lnTo>
                  <a:pt x="2578100" y="1041400"/>
                </a:lnTo>
                <a:lnTo>
                  <a:pt x="2357467" y="1041400"/>
                </a:lnTo>
                <a:lnTo>
                  <a:pt x="520700" y="1041400"/>
                </a:lnTo>
                <a:cubicBezTo>
                  <a:pt x="233125" y="1041400"/>
                  <a:pt x="0" y="808275"/>
                  <a:pt x="0" y="520700"/>
                </a:cubicBezTo>
                <a:lnTo>
                  <a:pt x="0" y="0"/>
                </a:lnTo>
                <a:close/>
              </a:path>
            </a:pathLst>
          </a:custGeom>
          <a:solidFill>
            <a:srgbClr val="48597F"/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20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第三部分：存在不足及对策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任意多边形 13"/>
          <p:cNvSpPr/>
          <p:nvPr/>
        </p:nvSpPr>
        <p:spPr bwMode="auto">
          <a:xfrm rot="2305943">
            <a:off x="5650759" y="1844514"/>
            <a:ext cx="957044" cy="1265123"/>
          </a:xfrm>
          <a:custGeom>
            <a:avLst/>
            <a:gdLst>
              <a:gd name="T0" fmla="*/ 0 w 1433027"/>
              <a:gd name="T1" fmla="*/ 0 h 1496621"/>
              <a:gd name="T2" fmla="*/ 1091464 w 1433027"/>
              <a:gd name="T3" fmla="*/ 0 h 1496621"/>
              <a:gd name="T4" fmla="*/ 1433027 w 1433027"/>
              <a:gd name="T5" fmla="*/ 341563 h 1496621"/>
              <a:gd name="T6" fmla="*/ 1433027 w 1433027"/>
              <a:gd name="T7" fmla="*/ 1496621 h 1496621"/>
              <a:gd name="T8" fmla="*/ 1406978 w 1433027"/>
              <a:gd name="T9" fmla="*/ 1408722 h 1496621"/>
              <a:gd name="T10" fmla="*/ 1292595 w 1433027"/>
              <a:gd name="T11" fmla="*/ 1236472 h 1496621"/>
              <a:gd name="T12" fmla="*/ 924405 w 1433027"/>
              <a:gd name="T13" fmla="*/ 868281 h 1496621"/>
              <a:gd name="T14" fmla="*/ 922719 w 1433027"/>
              <a:gd name="T15" fmla="*/ 869967 h 1496621"/>
              <a:gd name="T16" fmla="*/ 535072 w 1433027"/>
              <a:gd name="T17" fmla="*/ 482320 h 1496621"/>
              <a:gd name="T18" fmla="*/ 536758 w 1433027"/>
              <a:gd name="T19" fmla="*/ 480634 h 1496621"/>
              <a:gd name="T20" fmla="*/ 168567 w 1433027"/>
              <a:gd name="T21" fmla="*/ 112444 h 1496621"/>
              <a:gd name="T22" fmla="*/ 86883 w 1433027"/>
              <a:gd name="T23" fmla="*/ 45721 h 1496621"/>
              <a:gd name="T24" fmla="*/ 0 w 1433027"/>
              <a:gd name="T25" fmla="*/ 0 h 1496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33027" h="1496621">
                <a:moveTo>
                  <a:pt x="0" y="0"/>
                </a:moveTo>
                <a:lnTo>
                  <a:pt x="1091464" y="0"/>
                </a:lnTo>
                <a:cubicBezTo>
                  <a:pt x="1280104" y="0"/>
                  <a:pt x="1433027" y="152923"/>
                  <a:pt x="1433027" y="341563"/>
                </a:cubicBezTo>
                <a:lnTo>
                  <a:pt x="1433027" y="1496621"/>
                </a:lnTo>
                <a:lnTo>
                  <a:pt x="1406978" y="1408722"/>
                </a:lnTo>
                <a:cubicBezTo>
                  <a:pt x="1381559" y="1346041"/>
                  <a:pt x="1343432" y="1287308"/>
                  <a:pt x="1292595" y="1236472"/>
                </a:cubicBezTo>
                <a:lnTo>
                  <a:pt x="924405" y="868281"/>
                </a:lnTo>
                <a:lnTo>
                  <a:pt x="922719" y="869967"/>
                </a:lnTo>
                <a:lnTo>
                  <a:pt x="535072" y="482320"/>
                </a:lnTo>
                <a:lnTo>
                  <a:pt x="536758" y="480634"/>
                </a:lnTo>
                <a:lnTo>
                  <a:pt x="168567" y="112444"/>
                </a:lnTo>
                <a:cubicBezTo>
                  <a:pt x="143149" y="87025"/>
                  <a:pt x="115756" y="64784"/>
                  <a:pt x="86883" y="45721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FBFBF"/>
              </a:gs>
              <a:gs pos="41000">
                <a:srgbClr val="F2F2F2"/>
              </a:gs>
              <a:gs pos="61900">
                <a:srgbClr val="D9D9D9"/>
              </a:gs>
              <a:gs pos="100000">
                <a:srgbClr val="BFBFBF"/>
              </a:gs>
            </a:gsLst>
            <a:lin ang="18900000" scaled="1"/>
          </a:gradFill>
          <a:ln>
            <a:noFill/>
          </a:ln>
          <a:effectLst>
            <a:outerShdw dist="38100" dir="10800000" algn="ctr" rotWithShape="0">
              <a:srgbClr val="7F7F7F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任意多边形 13"/>
          <p:cNvSpPr/>
          <p:nvPr/>
        </p:nvSpPr>
        <p:spPr bwMode="auto">
          <a:xfrm rot="19047892" flipH="1">
            <a:off x="2617914" y="2803608"/>
            <a:ext cx="1165658" cy="1288226"/>
          </a:xfrm>
          <a:custGeom>
            <a:avLst/>
            <a:gdLst>
              <a:gd name="T0" fmla="*/ 0 w 1433027"/>
              <a:gd name="T1" fmla="*/ 0 h 1496621"/>
              <a:gd name="T2" fmla="*/ 1091464 w 1433027"/>
              <a:gd name="T3" fmla="*/ 0 h 1496621"/>
              <a:gd name="T4" fmla="*/ 1433027 w 1433027"/>
              <a:gd name="T5" fmla="*/ 341563 h 1496621"/>
              <a:gd name="T6" fmla="*/ 1433027 w 1433027"/>
              <a:gd name="T7" fmla="*/ 1496621 h 1496621"/>
              <a:gd name="T8" fmla="*/ 1406978 w 1433027"/>
              <a:gd name="T9" fmla="*/ 1408722 h 1496621"/>
              <a:gd name="T10" fmla="*/ 1292595 w 1433027"/>
              <a:gd name="T11" fmla="*/ 1236472 h 1496621"/>
              <a:gd name="T12" fmla="*/ 924405 w 1433027"/>
              <a:gd name="T13" fmla="*/ 868281 h 1496621"/>
              <a:gd name="T14" fmla="*/ 922719 w 1433027"/>
              <a:gd name="T15" fmla="*/ 869967 h 1496621"/>
              <a:gd name="T16" fmla="*/ 535072 w 1433027"/>
              <a:gd name="T17" fmla="*/ 482320 h 1496621"/>
              <a:gd name="T18" fmla="*/ 536758 w 1433027"/>
              <a:gd name="T19" fmla="*/ 480634 h 1496621"/>
              <a:gd name="T20" fmla="*/ 168567 w 1433027"/>
              <a:gd name="T21" fmla="*/ 112444 h 1496621"/>
              <a:gd name="T22" fmla="*/ 86883 w 1433027"/>
              <a:gd name="T23" fmla="*/ 45721 h 1496621"/>
              <a:gd name="T24" fmla="*/ 0 w 1433027"/>
              <a:gd name="T25" fmla="*/ 0 h 1496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33027" h="1496621">
                <a:moveTo>
                  <a:pt x="0" y="0"/>
                </a:moveTo>
                <a:lnTo>
                  <a:pt x="1091464" y="0"/>
                </a:lnTo>
                <a:cubicBezTo>
                  <a:pt x="1280104" y="0"/>
                  <a:pt x="1433027" y="152923"/>
                  <a:pt x="1433027" y="341563"/>
                </a:cubicBezTo>
                <a:lnTo>
                  <a:pt x="1433027" y="1496621"/>
                </a:lnTo>
                <a:lnTo>
                  <a:pt x="1406978" y="1408722"/>
                </a:lnTo>
                <a:cubicBezTo>
                  <a:pt x="1381559" y="1346041"/>
                  <a:pt x="1343432" y="1287308"/>
                  <a:pt x="1292595" y="1236472"/>
                </a:cubicBezTo>
                <a:lnTo>
                  <a:pt x="924405" y="868281"/>
                </a:lnTo>
                <a:lnTo>
                  <a:pt x="922719" y="869967"/>
                </a:lnTo>
                <a:lnTo>
                  <a:pt x="535072" y="482320"/>
                </a:lnTo>
                <a:lnTo>
                  <a:pt x="536758" y="480634"/>
                </a:lnTo>
                <a:lnTo>
                  <a:pt x="168567" y="112444"/>
                </a:lnTo>
                <a:cubicBezTo>
                  <a:pt x="143149" y="87025"/>
                  <a:pt x="115756" y="64784"/>
                  <a:pt x="86883" y="45721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FBFBF"/>
              </a:gs>
              <a:gs pos="41000">
                <a:srgbClr val="F2F2F2"/>
              </a:gs>
              <a:gs pos="61900">
                <a:srgbClr val="D9D9D9"/>
              </a:gs>
              <a:gs pos="100000">
                <a:srgbClr val="BFBFBF"/>
              </a:gs>
            </a:gsLst>
            <a:lin ang="18900000" scaled="1"/>
          </a:gradFill>
          <a:ln>
            <a:noFill/>
          </a:ln>
          <a:effectLst>
            <a:outerShdw dist="38100" dir="10800000" algn="ctr" rotWithShape="0">
              <a:srgbClr val="7F7F7F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030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2"/>
          <p:cNvSpPr>
            <a:spLocks noGrp="1"/>
          </p:cNvSpPr>
          <p:nvPr>
            <p:ph type="title"/>
          </p:nvPr>
        </p:nvSpPr>
        <p:spPr>
          <a:xfrm>
            <a:off x="457200" y="895350"/>
            <a:ext cx="2741295" cy="457200"/>
          </a:xfrm>
        </p:spPr>
        <p:txBody>
          <a:bodyPr>
            <a:normAutofit fontScale="90000"/>
          </a:bodyPr>
          <a:lstStyle/>
          <a:p>
            <a:pPr algn="l"/>
            <a:r>
              <a:rPr sz="2000" b="1" dirty="0">
                <a:solidFill>
                  <a:srgbClr val="FF0000"/>
                </a:solidFill>
                <a:latin typeface="+mn-ea"/>
                <a:ea typeface="+mn-ea"/>
                <a:sym typeface="Wingdings 2" panose="05020102010507070707"/>
              </a:rPr>
              <a:t>5.教学保障条件得到提高</a:t>
            </a:r>
            <a:endParaRPr sz="2000" b="1" dirty="0">
              <a:solidFill>
                <a:srgbClr val="FF0000"/>
              </a:solidFill>
              <a:latin typeface="+mn-ea"/>
              <a:ea typeface="+mn-ea"/>
              <a:sym typeface="Wingdings 2" panose="05020102010507070707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4785" y="1342390"/>
            <a:ext cx="8837295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600" b="1" dirty="0">
                <a:solidFill>
                  <a:srgbClr val="002060"/>
                </a:solidFill>
                <a:latin typeface="+mn-ea"/>
              </a:rPr>
              <a:t>      </a:t>
            </a:r>
            <a:r>
              <a:rPr sz="1400" b="1" dirty="0">
                <a:solidFill>
                  <a:srgbClr val="002060"/>
                </a:solidFill>
                <a:latin typeface="+mn-ea"/>
              </a:rPr>
              <a:t>校企合作，协同育人项目有序运行，目前软件工程专业已有8个校外实习基地，能逐步满足专业各方向的实训实习需求；专业实验室建设数量稳步增加，目前专业实验室有8个，</a:t>
            </a:r>
            <a:r>
              <a:rPr lang="zh-CN" altLang="en-US" sz="1400" b="1" dirty="0">
                <a:solidFill>
                  <a:srgbClr val="002060"/>
                </a:solidFill>
                <a:sym typeface="+mn-ea"/>
              </a:rPr>
              <a:t>基本能满足本专业教学需要</a:t>
            </a:r>
            <a:r>
              <a:rPr sz="1400" b="1" dirty="0">
                <a:solidFill>
                  <a:srgbClr val="002060"/>
                </a:solidFill>
                <a:latin typeface="+mn-ea"/>
              </a:rPr>
              <a:t>。</a:t>
            </a:r>
            <a:endParaRPr sz="1400" b="1" dirty="0">
              <a:solidFill>
                <a:srgbClr val="002060"/>
              </a:solidFill>
              <a:latin typeface="+mn-ea"/>
            </a:endParaRPr>
          </a:p>
        </p:txBody>
      </p:sp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916170" y="2345055"/>
          <a:ext cx="3858260" cy="24695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6090"/>
                <a:gridCol w="1525270"/>
                <a:gridCol w="938530"/>
                <a:gridCol w="928370"/>
              </a:tblGrid>
              <a:tr h="515620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序号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实 验 室 名 称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实验室面积（</a:t>
                      </a:r>
                      <a:r>
                        <a:rPr lang="en-US" sz="900" b="1" kern="100" dirty="0">
                          <a:solidFill>
                            <a:schemeClr val="bg1"/>
                          </a:solidFill>
                          <a:effectLst/>
                        </a:rPr>
                        <a:t>M</a:t>
                      </a:r>
                      <a:r>
                        <a:rPr lang="en-US" sz="900" b="1" kern="100" baseline="3000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）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实验室人员配备（人）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43840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1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程序设计基础实验室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100.8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1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</a:tr>
              <a:tr h="244475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2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电子技术实验室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100.8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1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</a:tr>
              <a:tr h="244475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3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计算机组成原理实验室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100.8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1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</a:tr>
              <a:tr h="243840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4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数据库工程实验室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75.6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1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</a:tr>
              <a:tr h="243840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5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软件工程实验室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100.8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1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</a:tr>
              <a:tr h="245110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6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软件建模实验室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75.6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1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</a:tr>
              <a:tr h="244475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7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软件测试实验室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75.6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1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</a:tr>
              <a:tr h="243840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8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网络工程实验室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1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68935" y="2344420"/>
          <a:ext cx="4263390" cy="24707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305"/>
                <a:gridCol w="2186940"/>
                <a:gridCol w="725170"/>
                <a:gridCol w="942975"/>
              </a:tblGrid>
              <a:tr h="5162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序号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基  地  名  称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vert="horz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建立时间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vert="horz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每次接收学生人数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0817" marR="60817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1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广州腾科网络技术有限公司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2019.05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20-30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</a:tr>
              <a:tr h="244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2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广州东软睿道教育信息技术有限公司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2019.03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20-30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</a:tr>
              <a:tr h="244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3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广州粤嵌通信科技股份有限公司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2017.01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20-30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</a:tr>
              <a:tr h="244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4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广州中软国际信息技术有限公司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2017.03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sz="9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9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9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0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5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广州靖凯科技有限公司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2017.11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9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0-</a:t>
                      </a:r>
                      <a:r>
                        <a:rPr lang="en-US" altLang="zh-CN" sz="9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sz="9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0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</a:tr>
              <a:tr h="244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6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广州鑫宝软件科技有限公司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2013.05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Times New Roman" panose="02020603050405020304" pitchFamily="18" charset="0"/>
                        </a:rPr>
                        <a:t>10-20</a:t>
                      </a:r>
                      <a:endParaRPr lang="en-US" altLang="en-US" sz="1000" b="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4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7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广州星科软件科技有限公司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2017.05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latin typeface="Times New Roman" panose="02020603050405020304" pitchFamily="18" charset="0"/>
                        </a:rPr>
                        <a:t>15-20</a:t>
                      </a:r>
                      <a:endParaRPr lang="en-US" altLang="en-US" sz="1000" b="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4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8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0817" marR="60817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广州拓胜信息科技有限公司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2013.04 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5-10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 txBox="1"/>
          <p:nvPr/>
        </p:nvSpPr>
        <p:spPr>
          <a:xfrm>
            <a:off x="457200" y="819150"/>
            <a:ext cx="2667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rgbClr val="48597F"/>
                </a:solidFill>
                <a:effectLst/>
                <a:latin typeface="Lato Light"/>
                <a:ea typeface="Calibri" panose="020F0502020204030204"/>
                <a:cs typeface="Lato Light"/>
              </a:defRPr>
            </a:lvl1pPr>
          </a:lstStyle>
          <a:p>
            <a:pPr algn="l"/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/>
              </a:rPr>
              <a:t>专业图书资料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2745" y="1980565"/>
            <a:ext cx="3276600" cy="170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002060"/>
                </a:solidFill>
              </a:rPr>
              <a:t>       本专业近</a:t>
            </a:r>
            <a:r>
              <a:rPr lang="en-US" altLang="zh-CN" sz="1400" b="1" dirty="0" smtClean="0">
                <a:solidFill>
                  <a:srgbClr val="002060"/>
                </a:solidFill>
              </a:rPr>
              <a:t>4</a:t>
            </a:r>
            <a:r>
              <a:rPr lang="zh-CN" altLang="en-US" sz="1400" b="1" dirty="0" smtClean="0">
                <a:solidFill>
                  <a:srgbClr val="002060"/>
                </a:solidFill>
              </a:rPr>
              <a:t>年图书文献资料购置经费</a:t>
            </a:r>
            <a:r>
              <a:rPr lang="en-US" altLang="zh-CN" sz="1400" b="1" dirty="0" smtClean="0">
                <a:solidFill>
                  <a:srgbClr val="002060"/>
                </a:solidFill>
              </a:rPr>
              <a:t>32.99</a:t>
            </a:r>
            <a:r>
              <a:rPr lang="zh-CN" altLang="en-US" sz="1400" b="1" dirty="0" smtClean="0">
                <a:solidFill>
                  <a:srgbClr val="002060"/>
                </a:solidFill>
              </a:rPr>
              <a:t>万元，图书</a:t>
            </a:r>
            <a:r>
              <a:rPr lang="zh-CN" altLang="en-US" sz="1400" b="1" dirty="0">
                <a:solidFill>
                  <a:srgbClr val="002060"/>
                </a:solidFill>
              </a:rPr>
              <a:t>馆藏书中，有关软件工程专业的</a:t>
            </a:r>
            <a:r>
              <a:rPr lang="zh-CN" altLang="en-US" sz="1400" b="1" dirty="0" smtClean="0">
                <a:solidFill>
                  <a:srgbClr val="002060"/>
                </a:solidFill>
              </a:rPr>
              <a:t>图书</a:t>
            </a:r>
            <a:r>
              <a:rPr lang="en-US" altLang="zh-CN" sz="1400" b="1" dirty="0" smtClean="0">
                <a:solidFill>
                  <a:srgbClr val="002060"/>
                </a:solidFill>
              </a:rPr>
              <a:t>1.52</a:t>
            </a:r>
            <a:r>
              <a:rPr lang="zh-CN" altLang="en-US" sz="1400" b="1" dirty="0" smtClean="0">
                <a:solidFill>
                  <a:srgbClr val="002060"/>
                </a:solidFill>
              </a:rPr>
              <a:t>万</a:t>
            </a:r>
            <a:r>
              <a:rPr lang="zh-CN" altLang="en-US" sz="1400" b="1" dirty="0">
                <a:solidFill>
                  <a:srgbClr val="002060"/>
                </a:solidFill>
              </a:rPr>
              <a:t>册</a:t>
            </a:r>
            <a:r>
              <a:rPr lang="zh-CN" altLang="en-US" sz="1400" b="1" dirty="0" smtClean="0">
                <a:solidFill>
                  <a:srgbClr val="002060"/>
                </a:solidFill>
              </a:rPr>
              <a:t>，中文期刊</a:t>
            </a:r>
            <a:r>
              <a:rPr lang="en-US" altLang="zh-CN" sz="1400" b="1" dirty="0" smtClean="0">
                <a:solidFill>
                  <a:srgbClr val="002060"/>
                </a:solidFill>
              </a:rPr>
              <a:t>17</a:t>
            </a:r>
            <a:r>
              <a:rPr lang="zh-CN" altLang="en-US" sz="1400" b="1" dirty="0" smtClean="0">
                <a:solidFill>
                  <a:srgbClr val="002060"/>
                </a:solidFill>
              </a:rPr>
              <a:t>种，外文电子图书</a:t>
            </a:r>
            <a:r>
              <a:rPr lang="en-US" altLang="zh-CN" sz="1400" b="1" dirty="0" smtClean="0">
                <a:solidFill>
                  <a:srgbClr val="002060"/>
                </a:solidFill>
              </a:rPr>
              <a:t>1.48</a:t>
            </a:r>
            <a:r>
              <a:rPr lang="zh-CN" altLang="en-US" sz="1400" b="1" dirty="0" smtClean="0">
                <a:solidFill>
                  <a:srgbClr val="002060"/>
                </a:solidFill>
              </a:rPr>
              <a:t>万册，</a:t>
            </a:r>
            <a:r>
              <a:rPr lang="zh-CN" altLang="en-US" sz="1400" b="1" dirty="0" smtClean="0">
                <a:solidFill>
                  <a:srgbClr val="002060"/>
                </a:solidFill>
              </a:rPr>
              <a:t>满足专业所需图书用量。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978991" y="640761"/>
            <a:ext cx="2966085" cy="4237264"/>
          </a:xfrm>
          <a:prstGeom prst="rect">
            <a:avLst/>
          </a:prstGeom>
        </p:spPr>
      </p:pic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5" name="Straight Connector 7"/>
          <p:cNvCxnSpPr/>
          <p:nvPr/>
        </p:nvCxnSpPr>
        <p:spPr>
          <a:xfrm flipH="1">
            <a:off x="4065270" y="1896110"/>
            <a:ext cx="635" cy="2338070"/>
          </a:xfrm>
          <a:prstGeom prst="line">
            <a:avLst/>
          </a:prstGeom>
          <a:ln w="57150">
            <a:solidFill>
              <a:srgbClr val="585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22"/>
          <p:cNvGrpSpPr/>
          <p:nvPr/>
        </p:nvGrpSpPr>
        <p:grpSpPr>
          <a:xfrm>
            <a:off x="3991211" y="1173092"/>
            <a:ext cx="160726" cy="497501"/>
            <a:chOff x="4495800" y="1504950"/>
            <a:chExt cx="152400" cy="471730"/>
          </a:xfrm>
          <a:solidFill>
            <a:srgbClr val="585770"/>
          </a:solidFill>
        </p:grpSpPr>
        <p:sp>
          <p:nvSpPr>
            <p:cNvPr id="18" name="Oval 14"/>
            <p:cNvSpPr/>
            <p:nvPr/>
          </p:nvSpPr>
          <p:spPr>
            <a:xfrm>
              <a:off x="4495800" y="1504950"/>
              <a:ext cx="152400" cy="152400"/>
            </a:xfrm>
            <a:prstGeom prst="ellipse">
              <a:avLst/>
            </a:prstGeom>
            <a:grpFill/>
            <a:ln>
              <a:solidFill>
                <a:srgbClr val="58577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cxnSp>
          <p:nvCxnSpPr>
            <p:cNvPr id="19" name="Straight Connector 11"/>
            <p:cNvCxnSpPr/>
            <p:nvPr/>
          </p:nvCxnSpPr>
          <p:spPr>
            <a:xfrm rot="5400000">
              <a:off x="4410087" y="1814431"/>
              <a:ext cx="323825" cy="673"/>
            </a:xfrm>
            <a:prstGeom prst="line">
              <a:avLst/>
            </a:prstGeom>
            <a:grpFill/>
            <a:ln w="57150">
              <a:solidFill>
                <a:srgbClr val="5857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0"/>
          <p:cNvGrpSpPr/>
          <p:nvPr/>
        </p:nvGrpSpPr>
        <p:grpSpPr>
          <a:xfrm>
            <a:off x="3824293" y="4166151"/>
            <a:ext cx="482177" cy="482177"/>
            <a:chOff x="4302478" y="3404306"/>
            <a:chExt cx="539044" cy="539044"/>
          </a:xfrm>
        </p:grpSpPr>
        <p:sp>
          <p:nvSpPr>
            <p:cNvPr id="24" name="Oval 9"/>
            <p:cNvSpPr/>
            <p:nvPr/>
          </p:nvSpPr>
          <p:spPr>
            <a:xfrm>
              <a:off x="4302478" y="3404306"/>
              <a:ext cx="539044" cy="5390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5" name="Oval 16"/>
            <p:cNvSpPr/>
            <p:nvPr/>
          </p:nvSpPr>
          <p:spPr>
            <a:xfrm>
              <a:off x="4378678" y="3480506"/>
              <a:ext cx="386644" cy="386644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0" name="Group 21"/>
          <p:cNvGrpSpPr/>
          <p:nvPr/>
        </p:nvGrpSpPr>
        <p:grpSpPr>
          <a:xfrm rot="0">
            <a:off x="3824605" y="1498600"/>
            <a:ext cx="481965" cy="481965"/>
            <a:chOff x="4343400" y="1854885"/>
            <a:chExt cx="457200" cy="457200"/>
          </a:xfrm>
        </p:grpSpPr>
        <p:sp>
          <p:nvSpPr>
            <p:cNvPr id="21" name="Oval 5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8577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2" name="Oval 15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rgbClr val="92D05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en-US" sz="800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2"/>
          <p:cNvSpPr>
            <a:spLocks noGrp="1"/>
          </p:cNvSpPr>
          <p:nvPr>
            <p:ph type="title"/>
          </p:nvPr>
        </p:nvSpPr>
        <p:spPr>
          <a:xfrm>
            <a:off x="457200" y="895350"/>
            <a:ext cx="2484120" cy="457200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b="1" dirty="0" smtClean="0">
                <a:solidFill>
                  <a:srgbClr val="FF0000"/>
                </a:solidFill>
                <a:latin typeface="+mn-ea"/>
                <a:ea typeface="+mn-ea"/>
                <a:sym typeface="Wingdings 2" panose="05020102010507070707"/>
              </a:rPr>
              <a:t>6.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  <a:sym typeface="Wingdings 2" panose="05020102010507070707"/>
              </a:rPr>
              <a:t>人才培养执行情况</a:t>
            </a:r>
            <a:endParaRPr lang="zh-CN" altLang="en-US" sz="2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835" y="1428750"/>
            <a:ext cx="822896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altLang="zh-CN" sz="1600" b="1" dirty="0">
                <a:solidFill>
                  <a:srgbClr val="002060"/>
                </a:solidFill>
                <a:latin typeface="+mn-ea"/>
              </a:rPr>
              <a:t>2016级软件工程专业已顺利完成了2016-2017学年度、2017-2018学年度和2018-2019学年度理论教学和实践教学各环节的教学任务，修完专业教育课程77学分</a:t>
            </a:r>
            <a:r>
              <a:rPr lang="zh-CN" altLang="zh-CN" sz="1600" b="1" dirty="0" smtClean="0">
                <a:solidFill>
                  <a:srgbClr val="002060"/>
                </a:solidFill>
                <a:latin typeface="+mn-ea"/>
              </a:rPr>
              <a:t>。</a:t>
            </a:r>
            <a:endParaRPr lang="en-US" altLang="zh-CN" sz="1600" b="1" dirty="0" smtClean="0">
              <a:solidFill>
                <a:srgbClr val="002060"/>
              </a:solidFill>
              <a:latin typeface="+mn-ea"/>
            </a:endParaRPr>
          </a:p>
          <a:p>
            <a:pPr indent="457200" algn="just">
              <a:lnSpc>
                <a:spcPct val="150000"/>
              </a:lnSpc>
            </a:pPr>
            <a:r>
              <a:rPr sz="1600" b="1" dirty="0">
                <a:solidFill>
                  <a:srgbClr val="002060"/>
                </a:solidFill>
                <a:latin typeface="+mn-ea"/>
              </a:rPr>
              <a:t>为了体现软件工程专业的实践特色，我们在修订人才培养方案时，偏重了实践学分在总学分中的比重。从2017级开始，增加了实践教学周，实践学分由原来的26.6%，提高到28.4%</a:t>
            </a:r>
            <a:r>
              <a:rPr lang="zh-CN" sz="1600" b="1" dirty="0">
                <a:solidFill>
                  <a:srgbClr val="002060"/>
                </a:solidFill>
                <a:latin typeface="+mn-ea"/>
              </a:rPr>
              <a:t>。</a:t>
            </a:r>
            <a:endParaRPr lang="zh-CN" sz="1600" b="1" dirty="0">
              <a:solidFill>
                <a:srgbClr val="002060"/>
              </a:solidFill>
              <a:latin typeface="+mn-ea"/>
            </a:endParaRPr>
          </a:p>
        </p:txBody>
      </p:sp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8285" y="1655445"/>
            <a:ext cx="330581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altLang="zh-CN" sz="1600" b="1" dirty="0">
                <a:solidFill>
                  <a:srgbClr val="002060"/>
                </a:solidFill>
                <a:latin typeface="+mn-ea"/>
              </a:rPr>
              <a:t>2016级软件工程专业的学生有1名学生加入了中国共产党，1名学生被批准为预备党员</a:t>
            </a:r>
            <a:r>
              <a:rPr lang="zh-CN" sz="1600" b="1" dirty="0">
                <a:solidFill>
                  <a:srgbClr val="002060"/>
                </a:solidFill>
                <a:latin typeface="+mn-ea"/>
              </a:rPr>
              <a:t>。有4人获得国家级励志奖学金，有3人获得校一等奖学金，有3人获得校二等奖学金，有6人获得校三等奖学金。</a:t>
            </a:r>
            <a:endParaRPr lang="zh-CN" sz="1600" b="1" dirty="0">
              <a:solidFill>
                <a:srgbClr val="002060"/>
              </a:solidFill>
              <a:latin typeface="+mn-ea"/>
            </a:endParaRPr>
          </a:p>
          <a:p>
            <a:pPr indent="457200" algn="just">
              <a:lnSpc>
                <a:spcPct val="150000"/>
              </a:lnSpc>
            </a:pPr>
            <a:endParaRPr lang="zh-CN" sz="1600" b="1" dirty="0">
              <a:solidFill>
                <a:srgbClr val="002060"/>
              </a:solidFill>
              <a:latin typeface="+mn-ea"/>
            </a:endParaRPr>
          </a:p>
        </p:txBody>
      </p:sp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601" descr="5F6C32457B45DEBCD5EE4768F7F286DF"/>
          <p:cNvPicPr>
            <a:picLocks noChangeAspect="1"/>
          </p:cNvPicPr>
          <p:nvPr/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4330065" y="1198245"/>
            <a:ext cx="4187190" cy="3116580"/>
          </a:xfrm>
          <a:prstGeom prst="rect">
            <a:avLst/>
          </a:prstGeom>
          <a:noFill/>
          <a:ln w="254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1" name="矩形 10"/>
          <p:cNvSpPr/>
          <p:nvPr/>
        </p:nvSpPr>
        <p:spPr>
          <a:xfrm>
            <a:off x="4602480" y="4372610"/>
            <a:ext cx="3914775" cy="27559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altLang="zh-CN" sz="1200" dirty="0" smtClean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</a:rPr>
              <a:t>2016级软件工程专业学生取得“软件设计师”中级证书</a:t>
            </a:r>
            <a:endParaRPr lang="en-US" altLang="zh-CN" sz="1200" dirty="0" smtClean="0">
              <a:solidFill>
                <a:srgbClr val="C00000"/>
              </a:solidFill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15" name="Straight Connector 7"/>
          <p:cNvCxnSpPr/>
          <p:nvPr/>
        </p:nvCxnSpPr>
        <p:spPr>
          <a:xfrm flipH="1">
            <a:off x="3989070" y="1896110"/>
            <a:ext cx="635" cy="2338070"/>
          </a:xfrm>
          <a:prstGeom prst="line">
            <a:avLst/>
          </a:prstGeom>
          <a:ln w="57150">
            <a:solidFill>
              <a:srgbClr val="585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22"/>
          <p:cNvGrpSpPr/>
          <p:nvPr/>
        </p:nvGrpSpPr>
        <p:grpSpPr>
          <a:xfrm>
            <a:off x="3915011" y="1173092"/>
            <a:ext cx="160726" cy="497501"/>
            <a:chOff x="4495800" y="1504950"/>
            <a:chExt cx="152400" cy="471730"/>
          </a:xfrm>
          <a:solidFill>
            <a:srgbClr val="585770"/>
          </a:solidFill>
        </p:grpSpPr>
        <p:sp>
          <p:nvSpPr>
            <p:cNvPr id="18" name="Oval 14"/>
            <p:cNvSpPr/>
            <p:nvPr/>
          </p:nvSpPr>
          <p:spPr>
            <a:xfrm>
              <a:off x="4495800" y="1504950"/>
              <a:ext cx="152400" cy="152400"/>
            </a:xfrm>
            <a:prstGeom prst="ellipse">
              <a:avLst/>
            </a:prstGeom>
            <a:grpFill/>
            <a:ln>
              <a:solidFill>
                <a:srgbClr val="58577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cxnSp>
          <p:nvCxnSpPr>
            <p:cNvPr id="19" name="Straight Connector 11"/>
            <p:cNvCxnSpPr/>
            <p:nvPr/>
          </p:nvCxnSpPr>
          <p:spPr>
            <a:xfrm rot="5400000">
              <a:off x="4410087" y="1814431"/>
              <a:ext cx="323825" cy="673"/>
            </a:xfrm>
            <a:prstGeom prst="line">
              <a:avLst/>
            </a:prstGeom>
            <a:grpFill/>
            <a:ln w="57150">
              <a:solidFill>
                <a:srgbClr val="5857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0"/>
          <p:cNvGrpSpPr/>
          <p:nvPr/>
        </p:nvGrpSpPr>
        <p:grpSpPr>
          <a:xfrm>
            <a:off x="3748093" y="4166151"/>
            <a:ext cx="482177" cy="482177"/>
            <a:chOff x="4302478" y="3404306"/>
            <a:chExt cx="539044" cy="539044"/>
          </a:xfrm>
        </p:grpSpPr>
        <p:sp>
          <p:nvSpPr>
            <p:cNvPr id="24" name="Oval 9"/>
            <p:cNvSpPr/>
            <p:nvPr/>
          </p:nvSpPr>
          <p:spPr>
            <a:xfrm>
              <a:off x="4302478" y="3404306"/>
              <a:ext cx="539044" cy="5390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5" name="Oval 16"/>
            <p:cNvSpPr/>
            <p:nvPr/>
          </p:nvSpPr>
          <p:spPr>
            <a:xfrm>
              <a:off x="4378678" y="3480506"/>
              <a:ext cx="386644" cy="386644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sz="800" b="1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0" name="Group 21"/>
          <p:cNvGrpSpPr/>
          <p:nvPr/>
        </p:nvGrpSpPr>
        <p:grpSpPr>
          <a:xfrm rot="0">
            <a:off x="3748405" y="1498600"/>
            <a:ext cx="481965" cy="481965"/>
            <a:chOff x="4343400" y="1854885"/>
            <a:chExt cx="457200" cy="457200"/>
          </a:xfrm>
        </p:grpSpPr>
        <p:sp>
          <p:nvSpPr>
            <p:cNvPr id="21" name="Oval 5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8577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2" name="Oval 15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rgbClr val="92D05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p>
              <a:pPr algn="ctr"/>
              <a:endParaRPr lang="en-US" sz="800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hotodune-4817954-idea-l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142894"/>
            <a:ext cx="9144000" cy="606"/>
          </a:xfrm>
          <a:prstGeom prst="rect">
            <a:avLst/>
          </a:prstGeom>
        </p:spPr>
      </p:pic>
      <p:sp>
        <p:nvSpPr>
          <p:cNvPr id="12" name="Rounded Rectangle 11"/>
          <p:cNvSpPr>
            <a:spLocks noChangeAspect="1"/>
          </p:cNvSpPr>
          <p:nvPr/>
        </p:nvSpPr>
        <p:spPr>
          <a:xfrm>
            <a:off x="3438670" y="1405526"/>
            <a:ext cx="2266660" cy="2259452"/>
          </a:xfrm>
          <a:prstGeom prst="roundRect">
            <a:avLst>
              <a:gd name="adj" fmla="val 50000"/>
            </a:avLst>
          </a:prstGeom>
          <a:solidFill>
            <a:srgbClr val="485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sp>
        <p:nvSpPr>
          <p:cNvPr id="24" name="Title 2"/>
          <p:cNvSpPr txBox="1"/>
          <p:nvPr/>
        </p:nvSpPr>
        <p:spPr>
          <a:xfrm>
            <a:off x="2324100" y="2682685"/>
            <a:ext cx="4495800" cy="4224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algn="ctr"/>
            <a:r>
              <a:rPr lang="zh-CN" altLang="en-US" sz="1800" b="1" dirty="0" smtClean="0">
                <a:solidFill>
                  <a:srgbClr val="FFFFFF"/>
                </a:solidFill>
                <a:latin typeface="+mn-ea"/>
                <a:ea typeface="+mn-ea"/>
                <a:cs typeface="Glegoo"/>
              </a:rPr>
              <a:t>存在不足及对策</a:t>
            </a:r>
            <a:endParaRPr lang="en-US" sz="1800" b="1" dirty="0">
              <a:solidFill>
                <a:srgbClr val="FFFFFF"/>
              </a:solidFill>
              <a:latin typeface="+mn-ea"/>
              <a:ea typeface="+mn-ea"/>
              <a:cs typeface="Glegoo"/>
            </a:endParaRPr>
          </a:p>
        </p:txBody>
      </p:sp>
      <p:sp>
        <p:nvSpPr>
          <p:cNvPr id="16" name="Title 2"/>
          <p:cNvSpPr txBox="1"/>
          <p:nvPr/>
        </p:nvSpPr>
        <p:spPr>
          <a:xfrm>
            <a:off x="2400300" y="1962150"/>
            <a:ext cx="4343400" cy="6510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algn="ctr"/>
            <a:r>
              <a:rPr lang="zh-CN" altLang="en-US" sz="3200" b="1" dirty="0" smtClean="0">
                <a:latin typeface="+mn-ea"/>
                <a:ea typeface="+mn-ea"/>
                <a:cs typeface="Glegoo"/>
              </a:rPr>
              <a:t>第三部分</a:t>
            </a:r>
            <a:endParaRPr lang="en-US" sz="3200" b="1" dirty="0">
              <a:latin typeface="+mn-ea"/>
              <a:ea typeface="+mn-ea"/>
              <a:cs typeface="Glegoo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3713180" y="2630299"/>
            <a:ext cx="1697019" cy="0"/>
          </a:xfrm>
          <a:prstGeom prst="line">
            <a:avLst/>
          </a:prstGeom>
          <a:ln w="190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图片 3" descr="校名（2017.5.25确定版）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心圆 2"/>
          <p:cNvSpPr/>
          <p:nvPr/>
        </p:nvSpPr>
        <p:spPr>
          <a:xfrm>
            <a:off x="5480747" y="2050034"/>
            <a:ext cx="2144595" cy="2144315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534670"/>
            <a:r>
              <a:rPr lang="zh-CN" altLang="en-US" sz="1600" b="1" dirty="0">
                <a:solidFill>
                  <a:srgbClr val="C00000"/>
                </a:solidFill>
              </a:rPr>
              <a:t>教师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队伍</a:t>
            </a:r>
            <a:endParaRPr lang="en-US" altLang="zh-CN" sz="1600" b="1" dirty="0" smtClean="0">
              <a:solidFill>
                <a:srgbClr val="C00000"/>
              </a:solidFill>
            </a:endParaRPr>
          </a:p>
          <a:p>
            <a:pPr algn="ctr" defTabSz="534670"/>
            <a:r>
              <a:rPr lang="zh-CN" altLang="en-US" sz="1600" b="1" dirty="0" smtClean="0">
                <a:solidFill>
                  <a:srgbClr val="C00000"/>
                </a:solidFill>
              </a:rPr>
              <a:t>还</a:t>
            </a:r>
            <a:r>
              <a:rPr lang="zh-CN" altLang="en-US" sz="1600" b="1" dirty="0">
                <a:solidFill>
                  <a:srgbClr val="C00000"/>
                </a:solidFill>
              </a:rPr>
              <a:t>需加强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3491425" y="2048843"/>
            <a:ext cx="2144595" cy="2145506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534670"/>
            <a:r>
              <a:rPr lang="zh-CN" altLang="en-US" sz="1600" b="1" dirty="0">
                <a:solidFill>
                  <a:srgbClr val="C00000"/>
                </a:solidFill>
              </a:rPr>
              <a:t>缺乏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专业</a:t>
            </a:r>
            <a:endParaRPr lang="en-US" altLang="zh-CN" sz="1600" b="1" dirty="0" smtClean="0">
              <a:solidFill>
                <a:srgbClr val="C00000"/>
              </a:solidFill>
            </a:endParaRPr>
          </a:p>
          <a:p>
            <a:pPr algn="ctr" defTabSz="534670"/>
            <a:r>
              <a:rPr lang="zh-CN" altLang="en-US" sz="1600" b="1" dirty="0" smtClean="0">
                <a:solidFill>
                  <a:srgbClr val="C00000"/>
                </a:solidFill>
              </a:rPr>
              <a:t>建设支撑</a:t>
            </a:r>
            <a:endParaRPr lang="en-US" altLang="zh-CN" sz="1600" b="1" dirty="0" smtClean="0">
              <a:solidFill>
                <a:srgbClr val="C00000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1506156" y="2035746"/>
            <a:ext cx="2144595" cy="2144315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534670">
              <a:defRPr/>
            </a:pPr>
            <a:endParaRPr lang="zh-CN" altLang="en-US" sz="1100" dirty="0"/>
          </a:p>
          <a:p>
            <a:pPr algn="ctr" defTabSz="534670">
              <a:defRPr/>
            </a:pPr>
            <a:r>
              <a:rPr lang="zh-CN" altLang="en-US" sz="1600" b="1" dirty="0">
                <a:solidFill>
                  <a:srgbClr val="C00000"/>
                </a:solidFill>
              </a:rPr>
              <a:t>实验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条件</a:t>
            </a:r>
            <a:endParaRPr lang="en-US" altLang="zh-CN" sz="1600" b="1" dirty="0" smtClean="0">
              <a:solidFill>
                <a:srgbClr val="C00000"/>
              </a:solidFill>
            </a:endParaRPr>
          </a:p>
          <a:p>
            <a:pPr algn="ctr" defTabSz="534670">
              <a:defRPr/>
            </a:pPr>
            <a:r>
              <a:rPr lang="zh-CN" altLang="en-US" sz="1600" b="1" dirty="0" smtClean="0">
                <a:solidFill>
                  <a:srgbClr val="C00000"/>
                </a:solidFill>
              </a:rPr>
              <a:t>亟待改善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33269" y="1509489"/>
            <a:ext cx="972868" cy="1252538"/>
            <a:chOff x="8041289" y="1286833"/>
            <a:chExt cx="1296988" cy="1670050"/>
          </a:xfrm>
        </p:grpSpPr>
        <p:grpSp>
          <p:nvGrpSpPr>
            <p:cNvPr id="7" name="组合 23"/>
            <p:cNvGrpSpPr/>
            <p:nvPr/>
          </p:nvGrpSpPr>
          <p:grpSpPr bwMode="auto">
            <a:xfrm rot="5400000">
              <a:off x="8041601" y="1660207"/>
              <a:ext cx="1296364" cy="1296988"/>
              <a:chOff x="4531729" y="3883599"/>
              <a:chExt cx="1296144" cy="1296144"/>
            </a:xfrm>
          </p:grpSpPr>
          <p:sp>
            <p:nvSpPr>
              <p:cNvPr id="10" name="泪滴形 9"/>
              <p:cNvSpPr/>
              <p:nvPr/>
            </p:nvSpPr>
            <p:spPr>
              <a:xfrm rot="13500000">
                <a:off x="4531417" y="3883287"/>
                <a:ext cx="1296144" cy="1296768"/>
              </a:xfrm>
              <a:prstGeom prst="teardrop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534670">
                  <a:defRPr/>
                </a:pPr>
                <a:endParaRPr lang="zh-CN" altLang="en-US" sz="110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718393" y="4070263"/>
                <a:ext cx="922815" cy="922815"/>
              </a:xfrm>
              <a:prstGeom prst="ellipse">
                <a:avLst/>
              </a:prstGeom>
              <a:solidFill>
                <a:schemeClr val="bg1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534670">
                  <a:defRPr/>
                </a:pPr>
                <a:endParaRPr lang="zh-CN" altLang="en-US" sz="110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" name="椭圆 7"/>
            <p:cNvSpPr/>
            <p:nvPr/>
          </p:nvSpPr>
          <p:spPr bwMode="auto">
            <a:xfrm rot="12600000">
              <a:off x="8569705" y="1286833"/>
              <a:ext cx="258369" cy="2582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34670">
                <a:defRPr/>
              </a:pPr>
              <a:endParaRPr lang="zh-CN" altLang="en-US" sz="110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9" name="文本框 29"/>
            <p:cNvSpPr txBox="1"/>
            <p:nvPr/>
          </p:nvSpPr>
          <p:spPr bwMode="auto">
            <a:xfrm>
              <a:off x="8451811" y="1906387"/>
              <a:ext cx="513322" cy="6976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534670">
                <a:defRPr/>
              </a:pPr>
              <a:r>
                <a:rPr lang="en-US" altLang="zh-CN" sz="2800" b="1" dirty="0" smtClean="0">
                  <a:solidFill>
                    <a:srgbClr val="C00000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3</a:t>
              </a:r>
              <a:endParaRPr lang="zh-CN" altLang="en-US" sz="2800" b="1" dirty="0">
                <a:solidFill>
                  <a:srgbClr val="C00000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67762" y="1491629"/>
            <a:ext cx="971676" cy="1253729"/>
            <a:chOff x="5456839" y="1263020"/>
            <a:chExt cx="1295400" cy="1671638"/>
          </a:xfrm>
        </p:grpSpPr>
        <p:grpSp>
          <p:nvGrpSpPr>
            <p:cNvPr id="13" name="组合 34"/>
            <p:cNvGrpSpPr/>
            <p:nvPr/>
          </p:nvGrpSpPr>
          <p:grpSpPr bwMode="auto">
            <a:xfrm>
              <a:off x="5456839" y="1638640"/>
              <a:ext cx="1295400" cy="1296018"/>
              <a:chOff x="4892010" y="2159626"/>
              <a:chExt cx="1296144" cy="1296144"/>
            </a:xfrm>
          </p:grpSpPr>
          <p:grpSp>
            <p:nvGrpSpPr>
              <p:cNvPr id="15" name="组合 13"/>
              <p:cNvGrpSpPr/>
              <p:nvPr/>
            </p:nvGrpSpPr>
            <p:grpSpPr bwMode="auto">
              <a:xfrm rot="5400000">
                <a:off x="4892010" y="2159626"/>
                <a:ext cx="1296144" cy="1296144"/>
                <a:chOff x="2980776" y="2908566"/>
                <a:chExt cx="1296144" cy="1296144"/>
              </a:xfrm>
            </p:grpSpPr>
            <p:sp>
              <p:nvSpPr>
                <p:cNvPr id="17" name="泪滴形 16"/>
                <p:cNvSpPr/>
                <p:nvPr/>
              </p:nvSpPr>
              <p:spPr>
                <a:xfrm rot="13500000">
                  <a:off x="2981085" y="2908875"/>
                  <a:ext cx="1296144" cy="1295526"/>
                </a:xfrm>
                <a:prstGeom prst="teardrop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534670">
                    <a:defRPr/>
                  </a:pPr>
                  <a:endParaRPr lang="zh-CN" altLang="en-US" sz="1100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3167441" y="3095411"/>
                  <a:ext cx="922815" cy="92281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534670">
                    <a:defRPr/>
                  </a:pPr>
                  <a:endParaRPr lang="zh-CN" altLang="en-US" sz="1100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6" name="文本框 28"/>
              <p:cNvSpPr txBox="1"/>
              <p:nvPr/>
            </p:nvSpPr>
            <p:spPr>
              <a:xfrm>
                <a:off x="5317064" y="2459159"/>
                <a:ext cx="513618" cy="69769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defTabSz="534670">
                  <a:defRPr/>
                </a:pPr>
                <a:r>
                  <a:rPr lang="en-US" altLang="zh-CN" sz="2800" b="1" dirty="0" smtClean="0">
                    <a:solidFill>
                      <a:srgbClr val="C00000"/>
                    </a:solidFill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rPr>
                  <a:t>2</a:t>
                </a:r>
                <a:endParaRPr lang="zh-CN" altLang="en-US" sz="2800" b="1" dirty="0">
                  <a:solidFill>
                    <a:srgbClr val="C00000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 bwMode="auto">
            <a:xfrm rot="12600000">
              <a:off x="5986053" y="1263020"/>
              <a:ext cx="258053" cy="2581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34670">
                <a:defRPr/>
              </a:pPr>
              <a:endParaRPr lang="zh-CN" altLang="en-US" sz="110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106309" y="1477343"/>
            <a:ext cx="971676" cy="1251347"/>
            <a:chOff x="2872389" y="1243970"/>
            <a:chExt cx="1295400" cy="1668463"/>
          </a:xfrm>
        </p:grpSpPr>
        <p:grpSp>
          <p:nvGrpSpPr>
            <p:cNvPr id="20" name="组合 39"/>
            <p:cNvGrpSpPr/>
            <p:nvPr/>
          </p:nvGrpSpPr>
          <p:grpSpPr bwMode="auto">
            <a:xfrm>
              <a:off x="2872389" y="1616311"/>
              <a:ext cx="1295400" cy="1296122"/>
              <a:chOff x="1301082" y="2093483"/>
              <a:chExt cx="1296144" cy="1296144"/>
            </a:xfrm>
          </p:grpSpPr>
          <p:grpSp>
            <p:nvGrpSpPr>
              <p:cNvPr id="22" name="组合 9"/>
              <p:cNvGrpSpPr/>
              <p:nvPr/>
            </p:nvGrpSpPr>
            <p:grpSpPr bwMode="auto">
              <a:xfrm rot="5400000">
                <a:off x="1301082" y="2093483"/>
                <a:ext cx="1296144" cy="1296144"/>
                <a:chOff x="1208199" y="1992052"/>
                <a:chExt cx="1296144" cy="1296144"/>
              </a:xfrm>
            </p:grpSpPr>
            <p:sp>
              <p:nvSpPr>
                <p:cNvPr id="24" name="泪滴形 23"/>
                <p:cNvSpPr/>
                <p:nvPr/>
              </p:nvSpPr>
              <p:spPr>
                <a:xfrm rot="13500000">
                  <a:off x="1208560" y="1992413"/>
                  <a:ext cx="1296144" cy="1295422"/>
                </a:xfrm>
                <a:prstGeom prst="teardrop">
                  <a:avLst/>
                </a:prstGeom>
                <a:solidFill>
                  <a:srgbClr val="00A1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534670">
                    <a:defRPr/>
                  </a:pPr>
                  <a:endParaRPr lang="zh-CN" altLang="en-US" sz="1100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378391" y="2172596"/>
                  <a:ext cx="922815" cy="92281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534670">
                    <a:defRPr/>
                  </a:pPr>
                  <a:endParaRPr lang="zh-CN" altLang="en-US" sz="1100" dirty="0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23" name="文本框 27"/>
              <p:cNvSpPr txBox="1"/>
              <p:nvPr/>
            </p:nvSpPr>
            <p:spPr>
              <a:xfrm>
                <a:off x="1634648" y="2393098"/>
                <a:ext cx="617645" cy="6976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534670">
                  <a:defRPr/>
                </a:pPr>
                <a:r>
                  <a:rPr lang="en-US" altLang="zh-CN" sz="2800" b="1" dirty="0" smtClean="0">
                    <a:solidFill>
                      <a:srgbClr val="C00000"/>
                    </a:solidFill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rPr>
                  <a:t>1</a:t>
                </a:r>
                <a:endParaRPr lang="zh-CN" altLang="en-US" sz="2800" b="1" dirty="0">
                  <a:solidFill>
                    <a:srgbClr val="C00000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 bwMode="auto">
            <a:xfrm rot="12600000">
              <a:off x="3391061" y="1243970"/>
              <a:ext cx="258053" cy="25819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34670">
                <a:defRPr/>
              </a:pPr>
              <a:endParaRPr lang="zh-CN" altLang="en-US" sz="110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35" name="标题 2"/>
          <p:cNvSpPr txBox="1"/>
          <p:nvPr/>
        </p:nvSpPr>
        <p:spPr>
          <a:xfrm>
            <a:off x="457200" y="819150"/>
            <a:ext cx="17526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rgbClr val="48597F"/>
                </a:solidFill>
                <a:effectLst/>
                <a:latin typeface="Lato Light"/>
                <a:ea typeface="Calibri" panose="020F0502020204030204"/>
                <a:cs typeface="Lato Light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rgbClr val="FF0000"/>
                </a:solidFill>
                <a:latin typeface="+mn-ea"/>
                <a:ea typeface="+mn-ea"/>
                <a:sym typeface="Wingdings 2" panose="05020102010507070707"/>
              </a:rPr>
              <a:t>1. 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  <a:sym typeface="Wingdings 2" panose="05020102010507070707"/>
              </a:rPr>
              <a:t>宏观层面</a:t>
            </a:r>
            <a:endParaRPr lang="zh-CN" altLang="en-US" sz="2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26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7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8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1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2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7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0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1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5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9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0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心圆 2"/>
          <p:cNvSpPr/>
          <p:nvPr/>
        </p:nvSpPr>
        <p:spPr>
          <a:xfrm>
            <a:off x="5480747" y="2050034"/>
            <a:ext cx="2144595" cy="2144315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534670"/>
            <a:r>
              <a:rPr lang="zh-CN" altLang="en-US" sz="1600" b="1" dirty="0">
                <a:solidFill>
                  <a:srgbClr val="C00000"/>
                </a:solidFill>
              </a:rPr>
              <a:t>专业特色建设缺乏代表性成果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3491425" y="2048843"/>
            <a:ext cx="2144595" cy="2145506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534670"/>
            <a:r>
              <a:rPr lang="zh-CN" altLang="en-US" sz="1600" b="1" dirty="0">
                <a:solidFill>
                  <a:srgbClr val="C00000"/>
                </a:solidFill>
              </a:rPr>
              <a:t>教学环节外的实践教学不好把控</a:t>
            </a:r>
            <a:endParaRPr lang="en-US" altLang="zh-CN" sz="1600" b="1" dirty="0" smtClean="0">
              <a:solidFill>
                <a:srgbClr val="C00000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1506156" y="2035746"/>
            <a:ext cx="2144595" cy="2144315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534670">
              <a:defRPr/>
            </a:pPr>
            <a:endParaRPr lang="zh-CN" altLang="en-US" sz="1100" dirty="0"/>
          </a:p>
          <a:p>
            <a:pPr algn="ctr" defTabSz="534670">
              <a:defRPr/>
            </a:pPr>
            <a:r>
              <a:rPr lang="zh-CN" altLang="en-US" sz="1600" b="1" dirty="0">
                <a:solidFill>
                  <a:srgbClr val="C00000"/>
                </a:solidFill>
              </a:rPr>
              <a:t>校企协同育人方式不能系统化地展开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33269" y="1509489"/>
            <a:ext cx="972868" cy="1252538"/>
            <a:chOff x="8041289" y="1286833"/>
            <a:chExt cx="1296988" cy="1670050"/>
          </a:xfrm>
        </p:grpSpPr>
        <p:grpSp>
          <p:nvGrpSpPr>
            <p:cNvPr id="7" name="组合 23"/>
            <p:cNvGrpSpPr/>
            <p:nvPr/>
          </p:nvGrpSpPr>
          <p:grpSpPr bwMode="auto">
            <a:xfrm rot="5400000">
              <a:off x="8041601" y="1660207"/>
              <a:ext cx="1296364" cy="1296988"/>
              <a:chOff x="4531729" y="3883599"/>
              <a:chExt cx="1296144" cy="1296144"/>
            </a:xfrm>
          </p:grpSpPr>
          <p:sp>
            <p:nvSpPr>
              <p:cNvPr id="10" name="泪滴形 9"/>
              <p:cNvSpPr/>
              <p:nvPr/>
            </p:nvSpPr>
            <p:spPr>
              <a:xfrm rot="13500000">
                <a:off x="4531417" y="3883287"/>
                <a:ext cx="1296144" cy="1296768"/>
              </a:xfrm>
              <a:prstGeom prst="teardrop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534670">
                  <a:defRPr/>
                </a:pPr>
                <a:endParaRPr lang="zh-CN" altLang="en-US" sz="110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718393" y="4070263"/>
                <a:ext cx="922815" cy="922815"/>
              </a:xfrm>
              <a:prstGeom prst="ellipse">
                <a:avLst/>
              </a:prstGeom>
              <a:solidFill>
                <a:schemeClr val="bg1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534670">
                  <a:defRPr/>
                </a:pPr>
                <a:endParaRPr lang="zh-CN" altLang="en-US" sz="110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" name="椭圆 7"/>
            <p:cNvSpPr/>
            <p:nvPr/>
          </p:nvSpPr>
          <p:spPr bwMode="auto">
            <a:xfrm rot="12600000">
              <a:off x="8569705" y="1286833"/>
              <a:ext cx="258369" cy="2582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34670">
                <a:defRPr/>
              </a:pPr>
              <a:endParaRPr lang="zh-CN" altLang="en-US" sz="110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9" name="文本框 29"/>
            <p:cNvSpPr txBox="1"/>
            <p:nvPr/>
          </p:nvSpPr>
          <p:spPr bwMode="auto">
            <a:xfrm>
              <a:off x="8451811" y="1911334"/>
              <a:ext cx="513322" cy="6976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534670">
                <a:defRPr/>
              </a:pPr>
              <a:r>
                <a:rPr lang="en-US" altLang="zh-CN" sz="2800" b="1" dirty="0" smtClean="0">
                  <a:solidFill>
                    <a:srgbClr val="C00000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rPr>
                <a:t>3</a:t>
              </a:r>
              <a:endParaRPr lang="zh-CN" altLang="en-US" sz="2800" b="1" dirty="0">
                <a:solidFill>
                  <a:srgbClr val="C00000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67762" y="1491629"/>
            <a:ext cx="971676" cy="1253729"/>
            <a:chOff x="5456839" y="1263020"/>
            <a:chExt cx="1295400" cy="1671638"/>
          </a:xfrm>
        </p:grpSpPr>
        <p:grpSp>
          <p:nvGrpSpPr>
            <p:cNvPr id="13" name="组合 34"/>
            <p:cNvGrpSpPr/>
            <p:nvPr/>
          </p:nvGrpSpPr>
          <p:grpSpPr bwMode="auto">
            <a:xfrm>
              <a:off x="5456839" y="1638640"/>
              <a:ext cx="1295400" cy="1296018"/>
              <a:chOff x="4892010" y="2159626"/>
              <a:chExt cx="1296144" cy="1296144"/>
            </a:xfrm>
          </p:grpSpPr>
          <p:grpSp>
            <p:nvGrpSpPr>
              <p:cNvPr id="15" name="组合 13"/>
              <p:cNvGrpSpPr/>
              <p:nvPr/>
            </p:nvGrpSpPr>
            <p:grpSpPr bwMode="auto">
              <a:xfrm rot="5400000">
                <a:off x="4892010" y="2159626"/>
                <a:ext cx="1296144" cy="1296144"/>
                <a:chOff x="2980776" y="2908566"/>
                <a:chExt cx="1296144" cy="1296144"/>
              </a:xfrm>
            </p:grpSpPr>
            <p:sp>
              <p:nvSpPr>
                <p:cNvPr id="17" name="泪滴形 16"/>
                <p:cNvSpPr/>
                <p:nvPr/>
              </p:nvSpPr>
              <p:spPr>
                <a:xfrm rot="13500000">
                  <a:off x="2981085" y="2908875"/>
                  <a:ext cx="1296144" cy="1295526"/>
                </a:xfrm>
                <a:prstGeom prst="teardrop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534670">
                    <a:defRPr/>
                  </a:pPr>
                  <a:endParaRPr lang="zh-CN" altLang="en-US" sz="1100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3167441" y="3095411"/>
                  <a:ext cx="922815" cy="92281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534670">
                    <a:defRPr/>
                  </a:pPr>
                  <a:endParaRPr lang="zh-CN" altLang="en-US" sz="1100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6" name="文本框 28"/>
              <p:cNvSpPr txBox="1"/>
              <p:nvPr/>
            </p:nvSpPr>
            <p:spPr>
              <a:xfrm>
                <a:off x="5317064" y="2440041"/>
                <a:ext cx="513618" cy="69769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defTabSz="534670">
                  <a:defRPr/>
                </a:pPr>
                <a:r>
                  <a:rPr lang="en-US" altLang="zh-CN" sz="2800" b="1" dirty="0" smtClean="0">
                    <a:solidFill>
                      <a:srgbClr val="C00000"/>
                    </a:solidFill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rPr>
                  <a:t>2</a:t>
                </a:r>
                <a:endParaRPr lang="zh-CN" altLang="en-US" sz="2800" b="1" dirty="0">
                  <a:solidFill>
                    <a:srgbClr val="C00000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 bwMode="auto">
            <a:xfrm rot="12600000">
              <a:off x="5986053" y="1263020"/>
              <a:ext cx="258053" cy="2581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34670">
                <a:defRPr/>
              </a:pPr>
              <a:endParaRPr lang="zh-CN" altLang="en-US" sz="110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106309" y="1477343"/>
            <a:ext cx="971676" cy="1251347"/>
            <a:chOff x="2872389" y="1243970"/>
            <a:chExt cx="1295400" cy="1668463"/>
          </a:xfrm>
        </p:grpSpPr>
        <p:grpSp>
          <p:nvGrpSpPr>
            <p:cNvPr id="20" name="组合 39"/>
            <p:cNvGrpSpPr/>
            <p:nvPr/>
          </p:nvGrpSpPr>
          <p:grpSpPr bwMode="auto">
            <a:xfrm>
              <a:off x="2872389" y="1616311"/>
              <a:ext cx="1295400" cy="1296122"/>
              <a:chOff x="1301082" y="2093483"/>
              <a:chExt cx="1296144" cy="1296144"/>
            </a:xfrm>
          </p:grpSpPr>
          <p:grpSp>
            <p:nvGrpSpPr>
              <p:cNvPr id="22" name="组合 9"/>
              <p:cNvGrpSpPr/>
              <p:nvPr/>
            </p:nvGrpSpPr>
            <p:grpSpPr bwMode="auto">
              <a:xfrm rot="5400000">
                <a:off x="1301082" y="2093483"/>
                <a:ext cx="1296144" cy="1296144"/>
                <a:chOff x="1208199" y="1992052"/>
                <a:chExt cx="1296144" cy="1296144"/>
              </a:xfrm>
            </p:grpSpPr>
            <p:sp>
              <p:nvSpPr>
                <p:cNvPr id="24" name="泪滴形 23"/>
                <p:cNvSpPr/>
                <p:nvPr/>
              </p:nvSpPr>
              <p:spPr>
                <a:xfrm rot="13500000">
                  <a:off x="1208560" y="1992413"/>
                  <a:ext cx="1296144" cy="1295422"/>
                </a:xfrm>
                <a:prstGeom prst="teardrop">
                  <a:avLst/>
                </a:prstGeom>
                <a:solidFill>
                  <a:srgbClr val="00A1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534670">
                    <a:defRPr/>
                  </a:pPr>
                  <a:endParaRPr lang="zh-CN" altLang="en-US" sz="1100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378391" y="2172596"/>
                  <a:ext cx="922815" cy="92281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534670">
                    <a:defRPr/>
                  </a:pPr>
                  <a:endParaRPr lang="zh-CN" altLang="en-US" sz="1100" dirty="0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23" name="文本框 27"/>
              <p:cNvSpPr txBox="1"/>
              <p:nvPr/>
            </p:nvSpPr>
            <p:spPr>
              <a:xfrm>
                <a:off x="1723899" y="2393098"/>
                <a:ext cx="513618" cy="69763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defTabSz="534670">
                  <a:defRPr/>
                </a:pPr>
                <a:r>
                  <a:rPr lang="en-US" altLang="zh-CN" sz="2800" b="1" dirty="0" smtClean="0">
                    <a:solidFill>
                      <a:srgbClr val="C00000"/>
                    </a:solidFill>
                    <a:latin typeface="Arial Unicode MS" panose="020B0604020202020204" charset="-122"/>
                    <a:ea typeface="Arial Unicode MS" panose="020B0604020202020204" charset="-122"/>
                    <a:cs typeface="Arial Unicode MS" panose="020B0604020202020204" charset="-122"/>
                  </a:rPr>
                  <a:t>1</a:t>
                </a:r>
                <a:endParaRPr lang="zh-CN" altLang="en-US" sz="2800" b="1" dirty="0">
                  <a:solidFill>
                    <a:srgbClr val="C00000"/>
                  </a:solidFill>
                  <a:latin typeface="Arial Unicode MS" panose="020B0604020202020204" charset="-122"/>
                  <a:ea typeface="Arial Unicode MS" panose="020B0604020202020204" charset="-122"/>
                  <a:cs typeface="Arial Unicode MS" panose="020B0604020202020204" charset="-122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 bwMode="auto">
            <a:xfrm rot="12600000">
              <a:off x="3391061" y="1243970"/>
              <a:ext cx="258053" cy="25819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34670">
                <a:defRPr/>
              </a:pPr>
              <a:endParaRPr lang="zh-CN" altLang="en-US" sz="110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35" name="标题 2"/>
          <p:cNvSpPr txBox="1"/>
          <p:nvPr/>
        </p:nvSpPr>
        <p:spPr>
          <a:xfrm>
            <a:off x="457200" y="819150"/>
            <a:ext cx="17526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rgbClr val="48597F"/>
                </a:solidFill>
                <a:effectLst/>
                <a:latin typeface="Lato Light"/>
                <a:ea typeface="Calibri" panose="020F0502020204030204"/>
                <a:cs typeface="Lato Light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rgbClr val="FF0000"/>
                </a:solidFill>
                <a:latin typeface="+mn-ea"/>
                <a:ea typeface="+mn-ea"/>
                <a:sym typeface="Wingdings 2" panose="05020102010507070707"/>
              </a:rPr>
              <a:t>2. 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  <a:sym typeface="Wingdings 2" panose="05020102010507070707"/>
              </a:rPr>
              <a:t>微观层面</a:t>
            </a:r>
            <a:endParaRPr lang="zh-CN" altLang="en-US" sz="2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26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7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8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1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2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7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0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1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5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2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9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0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28490" y="1121993"/>
            <a:ext cx="1141463" cy="5105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明确软件工程专业</a:t>
            </a:r>
            <a:r>
              <a:rPr lang="zh-CN" altLang="en-US" sz="12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定位</a:t>
            </a:r>
            <a:endParaRPr lang="zh-CN" altLang="en-US" sz="1200" b="1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802169" y="1700614"/>
            <a:ext cx="1620000" cy="1620000"/>
            <a:chOff x="4528753" y="1329613"/>
            <a:chExt cx="1901986" cy="1937273"/>
          </a:xfrm>
        </p:grpSpPr>
        <p:grpSp>
          <p:nvGrpSpPr>
            <p:cNvPr id="19" name="组合 18"/>
            <p:cNvGrpSpPr/>
            <p:nvPr/>
          </p:nvGrpSpPr>
          <p:grpSpPr>
            <a:xfrm>
              <a:off x="4528753" y="2439328"/>
              <a:ext cx="1901986" cy="827558"/>
              <a:chOff x="1397000" y="3565525"/>
              <a:chExt cx="2203450" cy="958850"/>
            </a:xfrm>
            <a:solidFill>
              <a:srgbClr val="16CC68"/>
            </a:solidFill>
          </p:grpSpPr>
          <p:sp>
            <p:nvSpPr>
              <p:cNvPr id="20" name="任意多边形 19"/>
              <p:cNvSpPr/>
              <p:nvPr/>
            </p:nvSpPr>
            <p:spPr>
              <a:xfrm>
                <a:off x="1400175" y="3781425"/>
                <a:ext cx="1720850" cy="638175"/>
              </a:xfrm>
              <a:custGeom>
                <a:avLst/>
                <a:gdLst>
                  <a:gd name="connsiteX0" fmla="*/ 3175 w 1720850"/>
                  <a:gd name="connsiteY0" fmla="*/ 0 h 638175"/>
                  <a:gd name="connsiteX1" fmla="*/ 0 w 1720850"/>
                  <a:gd name="connsiteY1" fmla="*/ 165100 h 638175"/>
                  <a:gd name="connsiteX2" fmla="*/ 1720850 w 1720850"/>
                  <a:gd name="connsiteY2" fmla="*/ 638175 h 638175"/>
                  <a:gd name="connsiteX3" fmla="*/ 1711325 w 1720850"/>
                  <a:gd name="connsiteY3" fmla="*/ 473075 h 638175"/>
                  <a:gd name="connsiteX4" fmla="*/ 3175 w 1720850"/>
                  <a:gd name="connsiteY4" fmla="*/ 0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0850" h="638175">
                    <a:moveTo>
                      <a:pt x="3175" y="0"/>
                    </a:moveTo>
                    <a:cubicBezTo>
                      <a:pt x="2117" y="55033"/>
                      <a:pt x="1058" y="110067"/>
                      <a:pt x="0" y="165100"/>
                    </a:cubicBezTo>
                    <a:lnTo>
                      <a:pt x="1720850" y="638175"/>
                    </a:lnTo>
                    <a:lnTo>
                      <a:pt x="1711325" y="473075"/>
                    </a:lnTo>
                    <a:lnTo>
                      <a:pt x="317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1397000" y="3565525"/>
                <a:ext cx="2200275" cy="784225"/>
              </a:xfrm>
              <a:custGeom>
                <a:avLst/>
                <a:gdLst>
                  <a:gd name="connsiteX0" fmla="*/ 0 w 2200275"/>
                  <a:gd name="connsiteY0" fmla="*/ 212725 h 784225"/>
                  <a:gd name="connsiteX1" fmla="*/ 187325 w 2200275"/>
                  <a:gd name="connsiteY1" fmla="*/ 0 h 784225"/>
                  <a:gd name="connsiteX2" fmla="*/ 1905000 w 2200275"/>
                  <a:gd name="connsiteY2" fmla="*/ 479425 h 784225"/>
                  <a:gd name="connsiteX3" fmla="*/ 1987550 w 2200275"/>
                  <a:gd name="connsiteY3" fmla="*/ 374650 h 784225"/>
                  <a:gd name="connsiteX4" fmla="*/ 2200275 w 2200275"/>
                  <a:gd name="connsiteY4" fmla="*/ 698500 h 784225"/>
                  <a:gd name="connsiteX5" fmla="*/ 1647825 w 2200275"/>
                  <a:gd name="connsiteY5" fmla="*/ 784225 h 784225"/>
                  <a:gd name="connsiteX6" fmla="*/ 1717675 w 2200275"/>
                  <a:gd name="connsiteY6" fmla="*/ 682625 h 784225"/>
                  <a:gd name="connsiteX7" fmla="*/ 0 w 2200275"/>
                  <a:gd name="connsiteY7" fmla="*/ 212725 h 7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0275" h="784225">
                    <a:moveTo>
                      <a:pt x="0" y="212725"/>
                    </a:moveTo>
                    <a:lnTo>
                      <a:pt x="187325" y="0"/>
                    </a:lnTo>
                    <a:lnTo>
                      <a:pt x="1905000" y="479425"/>
                    </a:lnTo>
                    <a:lnTo>
                      <a:pt x="1987550" y="374650"/>
                    </a:lnTo>
                    <a:lnTo>
                      <a:pt x="2200275" y="698500"/>
                    </a:lnTo>
                    <a:lnTo>
                      <a:pt x="1647825" y="784225"/>
                    </a:lnTo>
                    <a:lnTo>
                      <a:pt x="1717675" y="682625"/>
                    </a:lnTo>
                    <a:lnTo>
                      <a:pt x="0" y="212725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028950" y="4260850"/>
                <a:ext cx="571500" cy="263525"/>
              </a:xfrm>
              <a:custGeom>
                <a:avLst/>
                <a:gdLst>
                  <a:gd name="connsiteX0" fmla="*/ 12700 w 571500"/>
                  <a:gd name="connsiteY0" fmla="*/ 88900 h 263525"/>
                  <a:gd name="connsiteX1" fmla="*/ 0 w 571500"/>
                  <a:gd name="connsiteY1" fmla="*/ 263525 h 263525"/>
                  <a:gd name="connsiteX2" fmla="*/ 561975 w 571500"/>
                  <a:gd name="connsiteY2" fmla="*/ 155575 h 263525"/>
                  <a:gd name="connsiteX3" fmla="*/ 571500 w 571500"/>
                  <a:gd name="connsiteY3" fmla="*/ 0 h 263525"/>
                  <a:gd name="connsiteX4" fmla="*/ 12700 w 571500"/>
                  <a:gd name="connsiteY4" fmla="*/ 88900 h 26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0" h="263525">
                    <a:moveTo>
                      <a:pt x="12700" y="88900"/>
                    </a:moveTo>
                    <a:lnTo>
                      <a:pt x="0" y="263525"/>
                    </a:lnTo>
                    <a:lnTo>
                      <a:pt x="561975" y="155575"/>
                    </a:lnTo>
                    <a:lnTo>
                      <a:pt x="571500" y="0"/>
                    </a:lnTo>
                    <a:lnTo>
                      <a:pt x="12700" y="889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962451" y="1329613"/>
              <a:ext cx="1095360" cy="1450181"/>
              <a:chOff x="7275903" y="2016506"/>
              <a:chExt cx="1460289" cy="1933575"/>
            </a:xfrm>
          </p:grpSpPr>
          <p:sp>
            <p:nvSpPr>
              <p:cNvPr id="25" name="泪滴形 24"/>
              <p:cNvSpPr/>
              <p:nvPr/>
            </p:nvSpPr>
            <p:spPr bwMode="auto">
              <a:xfrm rot="8153283">
                <a:off x="7318765" y="2065718"/>
                <a:ext cx="1309688" cy="1309688"/>
              </a:xfrm>
              <a:prstGeom prst="teardrop">
                <a:avLst>
                  <a:gd name="adj" fmla="val 118585"/>
                </a:avLst>
              </a:prstGeom>
              <a:solidFill>
                <a:srgbClr val="7030A0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/>
              </a:p>
            </p:txBody>
          </p:sp>
          <p:sp>
            <p:nvSpPr>
              <p:cNvPr id="26" name="泪滴形 25"/>
              <p:cNvSpPr/>
              <p:nvPr/>
            </p:nvSpPr>
            <p:spPr bwMode="auto">
              <a:xfrm rot="8153283">
                <a:off x="7275903" y="2016506"/>
                <a:ext cx="1408112" cy="1408112"/>
              </a:xfrm>
              <a:prstGeom prst="teardrop">
                <a:avLst>
                  <a:gd name="adj" fmla="val 118585"/>
                </a:avLst>
              </a:prstGeom>
              <a:noFill/>
              <a:ln>
                <a:solidFill>
                  <a:srgbClr val="00A1D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/>
              </a:p>
            </p:txBody>
          </p:sp>
          <p:sp>
            <p:nvSpPr>
              <p:cNvPr id="27" name="椭圆 26"/>
              <p:cNvSpPr/>
              <p:nvPr/>
            </p:nvSpPr>
            <p:spPr bwMode="auto">
              <a:xfrm>
                <a:off x="7898203" y="3829431"/>
                <a:ext cx="120650" cy="12065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7279934" y="2484795"/>
                <a:ext cx="1456258" cy="492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2190201" y="1657182"/>
            <a:ext cx="1620000" cy="1620000"/>
            <a:chOff x="2660909" y="1167595"/>
            <a:chExt cx="1918429" cy="1837251"/>
          </a:xfrm>
        </p:grpSpPr>
        <p:grpSp>
          <p:nvGrpSpPr>
            <p:cNvPr id="3" name="组合 2"/>
            <p:cNvGrpSpPr/>
            <p:nvPr/>
          </p:nvGrpSpPr>
          <p:grpSpPr>
            <a:xfrm>
              <a:off x="2660909" y="2284158"/>
              <a:ext cx="1918429" cy="720688"/>
              <a:chOff x="3492500" y="3565525"/>
              <a:chExt cx="2222500" cy="835025"/>
            </a:xfrm>
            <a:solidFill>
              <a:srgbClr val="09C989"/>
            </a:solidFill>
          </p:grpSpPr>
          <p:sp>
            <p:nvSpPr>
              <p:cNvPr id="4" name="任意多边形 3"/>
              <p:cNvSpPr/>
              <p:nvPr/>
            </p:nvSpPr>
            <p:spPr>
              <a:xfrm>
                <a:off x="3492500" y="4006850"/>
                <a:ext cx="161925" cy="393700"/>
              </a:xfrm>
              <a:custGeom>
                <a:avLst/>
                <a:gdLst>
                  <a:gd name="connsiteX0" fmla="*/ 0 w 161925"/>
                  <a:gd name="connsiteY0" fmla="*/ 0 h 393700"/>
                  <a:gd name="connsiteX1" fmla="*/ 0 w 161925"/>
                  <a:gd name="connsiteY1" fmla="*/ 161925 h 393700"/>
                  <a:gd name="connsiteX2" fmla="*/ 155575 w 161925"/>
                  <a:gd name="connsiteY2" fmla="*/ 393700 h 393700"/>
                  <a:gd name="connsiteX3" fmla="*/ 161925 w 161925"/>
                  <a:gd name="connsiteY3" fmla="*/ 231775 h 393700"/>
                  <a:gd name="connsiteX4" fmla="*/ 0 w 161925"/>
                  <a:gd name="connsiteY4" fmla="*/ 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25" h="393700">
                    <a:moveTo>
                      <a:pt x="0" y="0"/>
                    </a:moveTo>
                    <a:lnTo>
                      <a:pt x="0" y="161925"/>
                    </a:lnTo>
                    <a:lnTo>
                      <a:pt x="155575" y="393700"/>
                    </a:lnTo>
                    <a:lnTo>
                      <a:pt x="161925" y="23177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" name="任意多边形 4"/>
              <p:cNvSpPr/>
              <p:nvPr/>
            </p:nvSpPr>
            <p:spPr>
              <a:xfrm>
                <a:off x="5149850" y="3565525"/>
                <a:ext cx="330200" cy="609600"/>
              </a:xfrm>
              <a:custGeom>
                <a:avLst/>
                <a:gdLst>
                  <a:gd name="connsiteX0" fmla="*/ 0 w 330200"/>
                  <a:gd name="connsiteY0" fmla="*/ 0 h 609600"/>
                  <a:gd name="connsiteX1" fmla="*/ 0 w 330200"/>
                  <a:gd name="connsiteY1" fmla="*/ 155575 h 609600"/>
                  <a:gd name="connsiteX2" fmla="*/ 327025 w 330200"/>
                  <a:gd name="connsiteY2" fmla="*/ 609600 h 609600"/>
                  <a:gd name="connsiteX3" fmla="*/ 330200 w 330200"/>
                  <a:gd name="connsiteY3" fmla="*/ 450850 h 609600"/>
                  <a:gd name="connsiteX4" fmla="*/ 0 w 330200"/>
                  <a:gd name="connsiteY4" fmla="*/ 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200" h="609600">
                    <a:moveTo>
                      <a:pt x="0" y="0"/>
                    </a:moveTo>
                    <a:lnTo>
                      <a:pt x="0" y="155575"/>
                    </a:lnTo>
                    <a:lnTo>
                      <a:pt x="327025" y="609600"/>
                    </a:lnTo>
                    <a:cubicBezTo>
                      <a:pt x="328083" y="556683"/>
                      <a:pt x="329142" y="503767"/>
                      <a:pt x="330200" y="45085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498850" y="3571875"/>
                <a:ext cx="2209800" cy="663575"/>
              </a:xfrm>
              <a:custGeom>
                <a:avLst/>
                <a:gdLst>
                  <a:gd name="connsiteX0" fmla="*/ 0 w 2209800"/>
                  <a:gd name="connsiteY0" fmla="*/ 438150 h 663575"/>
                  <a:gd name="connsiteX1" fmla="*/ 158750 w 2209800"/>
                  <a:gd name="connsiteY1" fmla="*/ 663575 h 663575"/>
                  <a:gd name="connsiteX2" fmla="*/ 1901825 w 2209800"/>
                  <a:gd name="connsiteY2" fmla="*/ 339725 h 663575"/>
                  <a:gd name="connsiteX3" fmla="*/ 1978025 w 2209800"/>
                  <a:gd name="connsiteY3" fmla="*/ 450850 h 663575"/>
                  <a:gd name="connsiteX4" fmla="*/ 2209800 w 2209800"/>
                  <a:gd name="connsiteY4" fmla="*/ 142875 h 663575"/>
                  <a:gd name="connsiteX5" fmla="*/ 1657350 w 2209800"/>
                  <a:gd name="connsiteY5" fmla="*/ 0 h 663575"/>
                  <a:gd name="connsiteX6" fmla="*/ 1736725 w 2209800"/>
                  <a:gd name="connsiteY6" fmla="*/ 107950 h 663575"/>
                  <a:gd name="connsiteX7" fmla="*/ 0 w 2209800"/>
                  <a:gd name="connsiteY7" fmla="*/ 438150 h 663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9800" h="663575">
                    <a:moveTo>
                      <a:pt x="0" y="438150"/>
                    </a:moveTo>
                    <a:lnTo>
                      <a:pt x="158750" y="663575"/>
                    </a:lnTo>
                    <a:lnTo>
                      <a:pt x="1901825" y="339725"/>
                    </a:lnTo>
                    <a:lnTo>
                      <a:pt x="1978025" y="450850"/>
                    </a:lnTo>
                    <a:lnTo>
                      <a:pt x="2209800" y="142875"/>
                    </a:lnTo>
                    <a:lnTo>
                      <a:pt x="1657350" y="0"/>
                    </a:lnTo>
                    <a:lnTo>
                      <a:pt x="1736725" y="107950"/>
                    </a:lnTo>
                    <a:lnTo>
                      <a:pt x="0" y="4381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3653203" y="3911600"/>
                <a:ext cx="1750647" cy="488950"/>
              </a:xfrm>
              <a:custGeom>
                <a:avLst/>
                <a:gdLst>
                  <a:gd name="connsiteX0" fmla="*/ 1222 w 1750647"/>
                  <a:gd name="connsiteY0" fmla="*/ 488950 h 488950"/>
                  <a:gd name="connsiteX1" fmla="*/ 1741122 w 1750647"/>
                  <a:gd name="connsiteY1" fmla="*/ 152400 h 488950"/>
                  <a:gd name="connsiteX2" fmla="*/ 1750647 w 1750647"/>
                  <a:gd name="connsiteY2" fmla="*/ 0 h 488950"/>
                  <a:gd name="connsiteX3" fmla="*/ 1222 w 1750647"/>
                  <a:gd name="connsiteY3" fmla="*/ 333375 h 488950"/>
                  <a:gd name="connsiteX4" fmla="*/ 1222 w 1750647"/>
                  <a:gd name="connsiteY4" fmla="*/ 48895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0647" h="488950">
                    <a:moveTo>
                      <a:pt x="1222" y="488950"/>
                    </a:moveTo>
                    <a:lnTo>
                      <a:pt x="1741122" y="152400"/>
                    </a:lnTo>
                    <a:lnTo>
                      <a:pt x="1750647" y="0"/>
                    </a:lnTo>
                    <a:lnTo>
                      <a:pt x="1222" y="333375"/>
                    </a:lnTo>
                    <a:cubicBezTo>
                      <a:pt x="164" y="383117"/>
                      <a:pt x="-895" y="432858"/>
                      <a:pt x="1222" y="4889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5473700" y="3711575"/>
                <a:ext cx="241300" cy="466725"/>
              </a:xfrm>
              <a:custGeom>
                <a:avLst/>
                <a:gdLst>
                  <a:gd name="connsiteX0" fmla="*/ 241300 w 241300"/>
                  <a:gd name="connsiteY0" fmla="*/ 0 h 466725"/>
                  <a:gd name="connsiteX1" fmla="*/ 228600 w 241300"/>
                  <a:gd name="connsiteY1" fmla="*/ 177800 h 466725"/>
                  <a:gd name="connsiteX2" fmla="*/ 3175 w 241300"/>
                  <a:gd name="connsiteY2" fmla="*/ 466725 h 466725"/>
                  <a:gd name="connsiteX3" fmla="*/ 0 w 241300"/>
                  <a:gd name="connsiteY3" fmla="*/ 304800 h 466725"/>
                  <a:gd name="connsiteX4" fmla="*/ 241300 w 241300"/>
                  <a:gd name="connsiteY4" fmla="*/ 0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00" h="466725">
                    <a:moveTo>
                      <a:pt x="241300" y="0"/>
                    </a:moveTo>
                    <a:lnTo>
                      <a:pt x="228600" y="177800"/>
                    </a:lnTo>
                    <a:lnTo>
                      <a:pt x="3175" y="466725"/>
                    </a:lnTo>
                    <a:cubicBezTo>
                      <a:pt x="2117" y="412750"/>
                      <a:pt x="1058" y="358775"/>
                      <a:pt x="0" y="304800"/>
                    </a:cubicBezTo>
                    <a:lnTo>
                      <a:pt x="2413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069066" y="1167595"/>
              <a:ext cx="1092336" cy="1450181"/>
              <a:chOff x="4416598" y="1495425"/>
              <a:chExt cx="1456258" cy="1933575"/>
            </a:xfrm>
          </p:grpSpPr>
          <p:sp>
            <p:nvSpPr>
              <p:cNvPr id="31" name="泪滴形 30"/>
              <p:cNvSpPr/>
              <p:nvPr/>
            </p:nvSpPr>
            <p:spPr bwMode="auto">
              <a:xfrm rot="8153283">
                <a:off x="4490678" y="1546225"/>
                <a:ext cx="1308100" cy="1311275"/>
              </a:xfrm>
              <a:prstGeom prst="teardrop">
                <a:avLst>
                  <a:gd name="adj" fmla="val 118585"/>
                </a:avLst>
              </a:prstGeom>
              <a:solidFill>
                <a:srgbClr val="0070C0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/>
              </a:p>
            </p:txBody>
          </p:sp>
          <p:sp>
            <p:nvSpPr>
              <p:cNvPr id="32" name="泪滴形 31"/>
              <p:cNvSpPr/>
              <p:nvPr/>
            </p:nvSpPr>
            <p:spPr bwMode="auto">
              <a:xfrm rot="8153283">
                <a:off x="4443053" y="1495425"/>
                <a:ext cx="1408113" cy="1409700"/>
              </a:xfrm>
              <a:prstGeom prst="teardrop">
                <a:avLst>
                  <a:gd name="adj" fmla="val 118585"/>
                </a:avLst>
              </a:prstGeom>
              <a:noFill/>
              <a:ln>
                <a:solidFill>
                  <a:srgbClr val="00A1D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/>
              </a:p>
            </p:txBody>
          </p:sp>
          <p:sp>
            <p:nvSpPr>
              <p:cNvPr id="33" name="椭圆 32"/>
              <p:cNvSpPr/>
              <p:nvPr/>
            </p:nvSpPr>
            <p:spPr bwMode="auto">
              <a:xfrm>
                <a:off x="5068528" y="3308350"/>
                <a:ext cx="120650" cy="12065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4416598" y="1992501"/>
                <a:ext cx="1456258" cy="492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5422169" y="1771295"/>
            <a:ext cx="1620000" cy="1620000"/>
            <a:chOff x="6399291" y="1274263"/>
            <a:chExt cx="1918429" cy="1885754"/>
          </a:xfrm>
        </p:grpSpPr>
        <p:grpSp>
          <p:nvGrpSpPr>
            <p:cNvPr id="13" name="组合 12"/>
            <p:cNvGrpSpPr/>
            <p:nvPr/>
          </p:nvGrpSpPr>
          <p:grpSpPr>
            <a:xfrm>
              <a:off x="6399291" y="2439329"/>
              <a:ext cx="1918429" cy="720688"/>
              <a:chOff x="3492500" y="3565525"/>
              <a:chExt cx="2222500" cy="835025"/>
            </a:xfrm>
            <a:solidFill>
              <a:srgbClr val="33C7AB"/>
            </a:solidFill>
          </p:grpSpPr>
          <p:sp>
            <p:nvSpPr>
              <p:cNvPr id="14" name="任意多边形 13"/>
              <p:cNvSpPr/>
              <p:nvPr/>
            </p:nvSpPr>
            <p:spPr>
              <a:xfrm>
                <a:off x="3492500" y="4006850"/>
                <a:ext cx="161925" cy="393700"/>
              </a:xfrm>
              <a:custGeom>
                <a:avLst/>
                <a:gdLst>
                  <a:gd name="connsiteX0" fmla="*/ 0 w 161925"/>
                  <a:gd name="connsiteY0" fmla="*/ 0 h 393700"/>
                  <a:gd name="connsiteX1" fmla="*/ 0 w 161925"/>
                  <a:gd name="connsiteY1" fmla="*/ 161925 h 393700"/>
                  <a:gd name="connsiteX2" fmla="*/ 155575 w 161925"/>
                  <a:gd name="connsiteY2" fmla="*/ 393700 h 393700"/>
                  <a:gd name="connsiteX3" fmla="*/ 161925 w 161925"/>
                  <a:gd name="connsiteY3" fmla="*/ 231775 h 393700"/>
                  <a:gd name="connsiteX4" fmla="*/ 0 w 161925"/>
                  <a:gd name="connsiteY4" fmla="*/ 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25" h="393700">
                    <a:moveTo>
                      <a:pt x="0" y="0"/>
                    </a:moveTo>
                    <a:lnTo>
                      <a:pt x="0" y="161925"/>
                    </a:lnTo>
                    <a:lnTo>
                      <a:pt x="155575" y="393700"/>
                    </a:lnTo>
                    <a:lnTo>
                      <a:pt x="161925" y="23177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</a:schemeClr>
                  </a:gs>
                  <a:gs pos="98333">
                    <a:schemeClr val="bg1">
                      <a:lumMod val="65000"/>
                    </a:schemeClr>
                  </a:gs>
                </a:gsLst>
                <a:lin ang="4800000" scaled="0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5149850" y="3565525"/>
                <a:ext cx="330200" cy="609600"/>
              </a:xfrm>
              <a:custGeom>
                <a:avLst/>
                <a:gdLst>
                  <a:gd name="connsiteX0" fmla="*/ 0 w 330200"/>
                  <a:gd name="connsiteY0" fmla="*/ 0 h 609600"/>
                  <a:gd name="connsiteX1" fmla="*/ 0 w 330200"/>
                  <a:gd name="connsiteY1" fmla="*/ 155575 h 609600"/>
                  <a:gd name="connsiteX2" fmla="*/ 327025 w 330200"/>
                  <a:gd name="connsiteY2" fmla="*/ 609600 h 609600"/>
                  <a:gd name="connsiteX3" fmla="*/ 330200 w 330200"/>
                  <a:gd name="connsiteY3" fmla="*/ 450850 h 609600"/>
                  <a:gd name="connsiteX4" fmla="*/ 0 w 330200"/>
                  <a:gd name="connsiteY4" fmla="*/ 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200" h="609600">
                    <a:moveTo>
                      <a:pt x="0" y="0"/>
                    </a:moveTo>
                    <a:lnTo>
                      <a:pt x="0" y="155575"/>
                    </a:lnTo>
                    <a:lnTo>
                      <a:pt x="327025" y="609600"/>
                    </a:lnTo>
                    <a:cubicBezTo>
                      <a:pt x="328083" y="556683"/>
                      <a:pt x="329142" y="503767"/>
                      <a:pt x="330200" y="45085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</a:schemeClr>
                  </a:gs>
                  <a:gs pos="98333">
                    <a:schemeClr val="bg1">
                      <a:lumMod val="65000"/>
                    </a:schemeClr>
                  </a:gs>
                </a:gsLst>
                <a:lin ang="4800000" scaled="0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3498850" y="3571875"/>
                <a:ext cx="2209800" cy="663575"/>
              </a:xfrm>
              <a:custGeom>
                <a:avLst/>
                <a:gdLst>
                  <a:gd name="connsiteX0" fmla="*/ 0 w 2209800"/>
                  <a:gd name="connsiteY0" fmla="*/ 438150 h 663575"/>
                  <a:gd name="connsiteX1" fmla="*/ 158750 w 2209800"/>
                  <a:gd name="connsiteY1" fmla="*/ 663575 h 663575"/>
                  <a:gd name="connsiteX2" fmla="*/ 1901825 w 2209800"/>
                  <a:gd name="connsiteY2" fmla="*/ 339725 h 663575"/>
                  <a:gd name="connsiteX3" fmla="*/ 1978025 w 2209800"/>
                  <a:gd name="connsiteY3" fmla="*/ 450850 h 663575"/>
                  <a:gd name="connsiteX4" fmla="*/ 2209800 w 2209800"/>
                  <a:gd name="connsiteY4" fmla="*/ 142875 h 663575"/>
                  <a:gd name="connsiteX5" fmla="*/ 1657350 w 2209800"/>
                  <a:gd name="connsiteY5" fmla="*/ 0 h 663575"/>
                  <a:gd name="connsiteX6" fmla="*/ 1736725 w 2209800"/>
                  <a:gd name="connsiteY6" fmla="*/ 107950 h 663575"/>
                  <a:gd name="connsiteX7" fmla="*/ 0 w 2209800"/>
                  <a:gd name="connsiteY7" fmla="*/ 438150 h 663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9800" h="663575">
                    <a:moveTo>
                      <a:pt x="0" y="438150"/>
                    </a:moveTo>
                    <a:lnTo>
                      <a:pt x="158750" y="663575"/>
                    </a:lnTo>
                    <a:lnTo>
                      <a:pt x="1901825" y="339725"/>
                    </a:lnTo>
                    <a:lnTo>
                      <a:pt x="1978025" y="450850"/>
                    </a:lnTo>
                    <a:lnTo>
                      <a:pt x="2209800" y="142875"/>
                    </a:lnTo>
                    <a:lnTo>
                      <a:pt x="1657350" y="0"/>
                    </a:lnTo>
                    <a:lnTo>
                      <a:pt x="1736725" y="107950"/>
                    </a:lnTo>
                    <a:lnTo>
                      <a:pt x="0" y="438150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3653203" y="3911600"/>
                <a:ext cx="1750647" cy="488950"/>
              </a:xfrm>
              <a:custGeom>
                <a:avLst/>
                <a:gdLst>
                  <a:gd name="connsiteX0" fmla="*/ 1222 w 1750647"/>
                  <a:gd name="connsiteY0" fmla="*/ 488950 h 488950"/>
                  <a:gd name="connsiteX1" fmla="*/ 1741122 w 1750647"/>
                  <a:gd name="connsiteY1" fmla="*/ 152400 h 488950"/>
                  <a:gd name="connsiteX2" fmla="*/ 1750647 w 1750647"/>
                  <a:gd name="connsiteY2" fmla="*/ 0 h 488950"/>
                  <a:gd name="connsiteX3" fmla="*/ 1222 w 1750647"/>
                  <a:gd name="connsiteY3" fmla="*/ 333375 h 488950"/>
                  <a:gd name="connsiteX4" fmla="*/ 1222 w 1750647"/>
                  <a:gd name="connsiteY4" fmla="*/ 48895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0647" h="488950">
                    <a:moveTo>
                      <a:pt x="1222" y="488950"/>
                    </a:moveTo>
                    <a:lnTo>
                      <a:pt x="1741122" y="152400"/>
                    </a:lnTo>
                    <a:lnTo>
                      <a:pt x="1750647" y="0"/>
                    </a:lnTo>
                    <a:lnTo>
                      <a:pt x="1222" y="333375"/>
                    </a:lnTo>
                    <a:cubicBezTo>
                      <a:pt x="164" y="383117"/>
                      <a:pt x="-895" y="432858"/>
                      <a:pt x="1222" y="4889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</a:schemeClr>
                  </a:gs>
                  <a:gs pos="98333">
                    <a:schemeClr val="bg1">
                      <a:lumMod val="65000"/>
                    </a:schemeClr>
                  </a:gs>
                </a:gsLst>
                <a:lin ang="4800000" scaled="0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5473700" y="3711575"/>
                <a:ext cx="241300" cy="466725"/>
              </a:xfrm>
              <a:custGeom>
                <a:avLst/>
                <a:gdLst>
                  <a:gd name="connsiteX0" fmla="*/ 241300 w 241300"/>
                  <a:gd name="connsiteY0" fmla="*/ 0 h 466725"/>
                  <a:gd name="connsiteX1" fmla="*/ 228600 w 241300"/>
                  <a:gd name="connsiteY1" fmla="*/ 177800 h 466725"/>
                  <a:gd name="connsiteX2" fmla="*/ 3175 w 241300"/>
                  <a:gd name="connsiteY2" fmla="*/ 466725 h 466725"/>
                  <a:gd name="connsiteX3" fmla="*/ 0 w 241300"/>
                  <a:gd name="connsiteY3" fmla="*/ 304800 h 466725"/>
                  <a:gd name="connsiteX4" fmla="*/ 241300 w 241300"/>
                  <a:gd name="connsiteY4" fmla="*/ 0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00" h="466725">
                    <a:moveTo>
                      <a:pt x="241300" y="0"/>
                    </a:moveTo>
                    <a:lnTo>
                      <a:pt x="228600" y="177800"/>
                    </a:lnTo>
                    <a:lnTo>
                      <a:pt x="3175" y="466725"/>
                    </a:lnTo>
                    <a:cubicBezTo>
                      <a:pt x="2117" y="412750"/>
                      <a:pt x="1058" y="358775"/>
                      <a:pt x="0" y="304800"/>
                    </a:cubicBezTo>
                    <a:lnTo>
                      <a:pt x="2413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</a:schemeClr>
                  </a:gs>
                  <a:gs pos="98333">
                    <a:schemeClr val="bg1">
                      <a:lumMod val="65000"/>
                    </a:schemeClr>
                  </a:gs>
                </a:gsLst>
                <a:lin ang="4800000" scaled="0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891836" y="1274263"/>
              <a:ext cx="1092455" cy="1452563"/>
              <a:chOff x="9459848" y="1699018"/>
              <a:chExt cx="1456416" cy="1936750"/>
            </a:xfrm>
          </p:grpSpPr>
          <p:sp>
            <p:nvSpPr>
              <p:cNvPr id="37" name="泪滴形 36"/>
              <p:cNvSpPr/>
              <p:nvPr/>
            </p:nvSpPr>
            <p:spPr bwMode="auto">
              <a:xfrm rot="8153283">
                <a:off x="9557364" y="1749818"/>
                <a:ext cx="1309687" cy="1311275"/>
              </a:xfrm>
              <a:prstGeom prst="teardrop">
                <a:avLst>
                  <a:gd name="adj" fmla="val 118585"/>
                </a:avLst>
              </a:prstGeom>
              <a:solidFill>
                <a:srgbClr val="92D050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/>
              </a:p>
            </p:txBody>
          </p:sp>
          <p:sp>
            <p:nvSpPr>
              <p:cNvPr id="38" name="泪滴形 37"/>
              <p:cNvSpPr/>
              <p:nvPr/>
            </p:nvSpPr>
            <p:spPr bwMode="auto">
              <a:xfrm rot="8153283">
                <a:off x="9508151" y="1699018"/>
                <a:ext cx="1408113" cy="1408112"/>
              </a:xfrm>
              <a:prstGeom prst="teardrop">
                <a:avLst>
                  <a:gd name="adj" fmla="val 118585"/>
                </a:avLst>
              </a:prstGeom>
              <a:noFill/>
              <a:ln>
                <a:solidFill>
                  <a:srgbClr val="00A1D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/>
              </a:p>
            </p:txBody>
          </p:sp>
          <p:sp>
            <p:nvSpPr>
              <p:cNvPr id="39" name="椭圆 38"/>
              <p:cNvSpPr/>
              <p:nvPr/>
            </p:nvSpPr>
            <p:spPr bwMode="auto">
              <a:xfrm>
                <a:off x="10127654" y="3515118"/>
                <a:ext cx="120650" cy="12065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9459848" y="2225292"/>
                <a:ext cx="1456258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564288" y="1671416"/>
            <a:ext cx="1620000" cy="1620000"/>
            <a:chOff x="791088" y="1174384"/>
            <a:chExt cx="1901986" cy="1937332"/>
          </a:xfrm>
        </p:grpSpPr>
        <p:grpSp>
          <p:nvGrpSpPr>
            <p:cNvPr id="9" name="组合 8"/>
            <p:cNvGrpSpPr/>
            <p:nvPr/>
          </p:nvGrpSpPr>
          <p:grpSpPr>
            <a:xfrm>
              <a:off x="791088" y="2284158"/>
              <a:ext cx="1901986" cy="827558"/>
              <a:chOff x="1397000" y="3565525"/>
              <a:chExt cx="2203450" cy="958850"/>
            </a:xfrm>
            <a:solidFill>
              <a:srgbClr val="009A46"/>
            </a:solidFill>
          </p:grpSpPr>
          <p:sp>
            <p:nvSpPr>
              <p:cNvPr id="10" name="任意多边形 9"/>
              <p:cNvSpPr/>
              <p:nvPr/>
            </p:nvSpPr>
            <p:spPr>
              <a:xfrm>
                <a:off x="1400175" y="3781425"/>
                <a:ext cx="1720850" cy="638175"/>
              </a:xfrm>
              <a:custGeom>
                <a:avLst/>
                <a:gdLst>
                  <a:gd name="connsiteX0" fmla="*/ 3175 w 1720850"/>
                  <a:gd name="connsiteY0" fmla="*/ 0 h 638175"/>
                  <a:gd name="connsiteX1" fmla="*/ 0 w 1720850"/>
                  <a:gd name="connsiteY1" fmla="*/ 165100 h 638175"/>
                  <a:gd name="connsiteX2" fmla="*/ 1720850 w 1720850"/>
                  <a:gd name="connsiteY2" fmla="*/ 638175 h 638175"/>
                  <a:gd name="connsiteX3" fmla="*/ 1711325 w 1720850"/>
                  <a:gd name="connsiteY3" fmla="*/ 473075 h 638175"/>
                  <a:gd name="connsiteX4" fmla="*/ 3175 w 1720850"/>
                  <a:gd name="connsiteY4" fmla="*/ 0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0850" h="638175">
                    <a:moveTo>
                      <a:pt x="3175" y="0"/>
                    </a:moveTo>
                    <a:cubicBezTo>
                      <a:pt x="2117" y="55033"/>
                      <a:pt x="1058" y="110067"/>
                      <a:pt x="0" y="165100"/>
                    </a:cubicBezTo>
                    <a:lnTo>
                      <a:pt x="1720850" y="638175"/>
                    </a:lnTo>
                    <a:lnTo>
                      <a:pt x="1711325" y="473075"/>
                    </a:lnTo>
                    <a:lnTo>
                      <a:pt x="317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5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5">
                      <a:lumMod val="75000"/>
                      <a:shade val="100000"/>
                      <a:satMod val="115000"/>
                    </a:schemeClr>
                  </a:gs>
                </a:gsLst>
                <a:lin ang="189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1397000" y="3565525"/>
                <a:ext cx="2200275" cy="784225"/>
              </a:xfrm>
              <a:custGeom>
                <a:avLst/>
                <a:gdLst>
                  <a:gd name="connsiteX0" fmla="*/ 0 w 2200275"/>
                  <a:gd name="connsiteY0" fmla="*/ 212725 h 784225"/>
                  <a:gd name="connsiteX1" fmla="*/ 187325 w 2200275"/>
                  <a:gd name="connsiteY1" fmla="*/ 0 h 784225"/>
                  <a:gd name="connsiteX2" fmla="*/ 1905000 w 2200275"/>
                  <a:gd name="connsiteY2" fmla="*/ 479425 h 784225"/>
                  <a:gd name="connsiteX3" fmla="*/ 1987550 w 2200275"/>
                  <a:gd name="connsiteY3" fmla="*/ 374650 h 784225"/>
                  <a:gd name="connsiteX4" fmla="*/ 2200275 w 2200275"/>
                  <a:gd name="connsiteY4" fmla="*/ 698500 h 784225"/>
                  <a:gd name="connsiteX5" fmla="*/ 1647825 w 2200275"/>
                  <a:gd name="connsiteY5" fmla="*/ 784225 h 784225"/>
                  <a:gd name="connsiteX6" fmla="*/ 1717675 w 2200275"/>
                  <a:gd name="connsiteY6" fmla="*/ 682625 h 784225"/>
                  <a:gd name="connsiteX7" fmla="*/ 0 w 2200275"/>
                  <a:gd name="connsiteY7" fmla="*/ 212725 h 7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0275" h="784225">
                    <a:moveTo>
                      <a:pt x="0" y="212725"/>
                    </a:moveTo>
                    <a:lnTo>
                      <a:pt x="187325" y="0"/>
                    </a:lnTo>
                    <a:lnTo>
                      <a:pt x="1905000" y="479425"/>
                    </a:lnTo>
                    <a:lnTo>
                      <a:pt x="1987550" y="374650"/>
                    </a:lnTo>
                    <a:lnTo>
                      <a:pt x="2200275" y="698500"/>
                    </a:lnTo>
                    <a:lnTo>
                      <a:pt x="1647825" y="784225"/>
                    </a:lnTo>
                    <a:lnTo>
                      <a:pt x="1717675" y="682625"/>
                    </a:lnTo>
                    <a:lnTo>
                      <a:pt x="0" y="212725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028950" y="4260850"/>
                <a:ext cx="571500" cy="263525"/>
              </a:xfrm>
              <a:custGeom>
                <a:avLst/>
                <a:gdLst>
                  <a:gd name="connsiteX0" fmla="*/ 12700 w 571500"/>
                  <a:gd name="connsiteY0" fmla="*/ 88900 h 263525"/>
                  <a:gd name="connsiteX1" fmla="*/ 0 w 571500"/>
                  <a:gd name="connsiteY1" fmla="*/ 263525 h 263525"/>
                  <a:gd name="connsiteX2" fmla="*/ 561975 w 571500"/>
                  <a:gd name="connsiteY2" fmla="*/ 155575 h 263525"/>
                  <a:gd name="connsiteX3" fmla="*/ 571500 w 571500"/>
                  <a:gd name="connsiteY3" fmla="*/ 0 h 263525"/>
                  <a:gd name="connsiteX4" fmla="*/ 12700 w 571500"/>
                  <a:gd name="connsiteY4" fmla="*/ 88900 h 26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0" h="263525">
                    <a:moveTo>
                      <a:pt x="12700" y="88900"/>
                    </a:moveTo>
                    <a:lnTo>
                      <a:pt x="0" y="263525"/>
                    </a:lnTo>
                    <a:lnTo>
                      <a:pt x="561975" y="155575"/>
                    </a:lnTo>
                    <a:lnTo>
                      <a:pt x="571500" y="0"/>
                    </a:lnTo>
                    <a:lnTo>
                      <a:pt x="12700" y="889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5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5">
                      <a:lumMod val="75000"/>
                      <a:shade val="100000"/>
                      <a:satMod val="115000"/>
                    </a:schemeClr>
                  </a:gs>
                </a:gsLst>
                <a:lin ang="189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186904" y="1174384"/>
              <a:ext cx="1092336" cy="1451372"/>
              <a:chOff x="2353826" y="1816081"/>
              <a:chExt cx="1456258" cy="1935163"/>
            </a:xfrm>
          </p:grpSpPr>
          <p:sp>
            <p:nvSpPr>
              <p:cNvPr id="43" name="泪滴形 42"/>
              <p:cNvSpPr/>
              <p:nvPr/>
            </p:nvSpPr>
            <p:spPr bwMode="auto">
              <a:xfrm rot="8153283">
                <a:off x="2403481" y="1873231"/>
                <a:ext cx="1309688" cy="1308100"/>
              </a:xfrm>
              <a:prstGeom prst="teardrop">
                <a:avLst>
                  <a:gd name="adj" fmla="val 118585"/>
                </a:avLst>
              </a:prstGeom>
              <a:solidFill>
                <a:srgbClr val="C00000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/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2353826" y="1816081"/>
                <a:ext cx="1456258" cy="1935163"/>
                <a:chOff x="2353826" y="1816081"/>
                <a:chExt cx="1456258" cy="1935163"/>
              </a:xfrm>
            </p:grpSpPr>
            <p:sp>
              <p:nvSpPr>
                <p:cNvPr id="45" name="泪滴形 44"/>
                <p:cNvSpPr/>
                <p:nvPr/>
              </p:nvSpPr>
              <p:spPr bwMode="auto">
                <a:xfrm rot="8153283">
                  <a:off x="2354269" y="1816081"/>
                  <a:ext cx="1408112" cy="1408113"/>
                </a:xfrm>
                <a:prstGeom prst="teardrop">
                  <a:avLst>
                    <a:gd name="adj" fmla="val 118585"/>
                  </a:avLst>
                </a:prstGeom>
                <a:noFill/>
                <a:ln>
                  <a:solidFill>
                    <a:srgbClr val="00B0F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b="1"/>
                </a:p>
              </p:txBody>
            </p:sp>
            <p:sp>
              <p:nvSpPr>
                <p:cNvPr id="46" name="椭圆 45"/>
                <p:cNvSpPr/>
                <p:nvPr/>
              </p:nvSpPr>
              <p:spPr bwMode="auto">
                <a:xfrm>
                  <a:off x="2979744" y="3630594"/>
                  <a:ext cx="120650" cy="12065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b="1"/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>
                <a:xfrm>
                  <a:off x="2353826" y="2298882"/>
                  <a:ext cx="1456258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</a:t>
                  </a:r>
                  <a:endPara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61" name="矩形 60"/>
          <p:cNvSpPr/>
          <p:nvPr/>
        </p:nvSpPr>
        <p:spPr>
          <a:xfrm>
            <a:off x="2447764" y="1121993"/>
            <a:ext cx="1096614" cy="5124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继续优化</a:t>
            </a:r>
            <a:endParaRPr lang="en-US" altLang="zh-CN" sz="1200" b="1" dirty="0" smtClean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师资</a:t>
            </a:r>
            <a:r>
              <a:rPr lang="zh-CN" altLang="en-US" sz="12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队伍结构</a:t>
            </a:r>
            <a:endParaRPr lang="zh-CN" altLang="en-US" sz="1200" b="1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950205" y="1179941"/>
            <a:ext cx="1274120" cy="5105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加强专业实验室的建设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750924" y="1236195"/>
            <a:ext cx="1096755" cy="5124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推进核心</a:t>
            </a:r>
            <a:endParaRPr lang="en-US" altLang="zh-CN" sz="1200" b="1" dirty="0" smtClean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课程资源建设</a:t>
            </a:r>
            <a:endParaRPr lang="zh-CN" altLang="en-US" sz="1200" b="1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074324" y="1893168"/>
            <a:ext cx="1620000" cy="1620000"/>
            <a:chOff x="4528753" y="1329613"/>
            <a:chExt cx="1901986" cy="1937273"/>
          </a:xfrm>
        </p:grpSpPr>
        <p:grpSp>
          <p:nvGrpSpPr>
            <p:cNvPr id="64" name="组合 63"/>
            <p:cNvGrpSpPr/>
            <p:nvPr/>
          </p:nvGrpSpPr>
          <p:grpSpPr>
            <a:xfrm>
              <a:off x="4528753" y="2439328"/>
              <a:ext cx="1901986" cy="827558"/>
              <a:chOff x="1397000" y="3565525"/>
              <a:chExt cx="2203450" cy="958850"/>
            </a:xfrm>
            <a:solidFill>
              <a:srgbClr val="16CC68"/>
            </a:solidFill>
          </p:grpSpPr>
          <p:sp>
            <p:nvSpPr>
              <p:cNvPr id="71" name="任意多边形 70"/>
              <p:cNvSpPr/>
              <p:nvPr/>
            </p:nvSpPr>
            <p:spPr>
              <a:xfrm>
                <a:off x="1400175" y="3781425"/>
                <a:ext cx="1720850" cy="638175"/>
              </a:xfrm>
              <a:custGeom>
                <a:avLst/>
                <a:gdLst>
                  <a:gd name="connsiteX0" fmla="*/ 3175 w 1720850"/>
                  <a:gd name="connsiteY0" fmla="*/ 0 h 638175"/>
                  <a:gd name="connsiteX1" fmla="*/ 0 w 1720850"/>
                  <a:gd name="connsiteY1" fmla="*/ 165100 h 638175"/>
                  <a:gd name="connsiteX2" fmla="*/ 1720850 w 1720850"/>
                  <a:gd name="connsiteY2" fmla="*/ 638175 h 638175"/>
                  <a:gd name="connsiteX3" fmla="*/ 1711325 w 1720850"/>
                  <a:gd name="connsiteY3" fmla="*/ 473075 h 638175"/>
                  <a:gd name="connsiteX4" fmla="*/ 3175 w 1720850"/>
                  <a:gd name="connsiteY4" fmla="*/ 0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0850" h="638175">
                    <a:moveTo>
                      <a:pt x="3175" y="0"/>
                    </a:moveTo>
                    <a:cubicBezTo>
                      <a:pt x="2117" y="55033"/>
                      <a:pt x="1058" y="110067"/>
                      <a:pt x="0" y="165100"/>
                    </a:cubicBezTo>
                    <a:lnTo>
                      <a:pt x="1720850" y="638175"/>
                    </a:lnTo>
                    <a:lnTo>
                      <a:pt x="1711325" y="473075"/>
                    </a:lnTo>
                    <a:lnTo>
                      <a:pt x="317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1397000" y="3565525"/>
                <a:ext cx="2200275" cy="784225"/>
              </a:xfrm>
              <a:custGeom>
                <a:avLst/>
                <a:gdLst>
                  <a:gd name="connsiteX0" fmla="*/ 0 w 2200275"/>
                  <a:gd name="connsiteY0" fmla="*/ 212725 h 784225"/>
                  <a:gd name="connsiteX1" fmla="*/ 187325 w 2200275"/>
                  <a:gd name="connsiteY1" fmla="*/ 0 h 784225"/>
                  <a:gd name="connsiteX2" fmla="*/ 1905000 w 2200275"/>
                  <a:gd name="connsiteY2" fmla="*/ 479425 h 784225"/>
                  <a:gd name="connsiteX3" fmla="*/ 1987550 w 2200275"/>
                  <a:gd name="connsiteY3" fmla="*/ 374650 h 784225"/>
                  <a:gd name="connsiteX4" fmla="*/ 2200275 w 2200275"/>
                  <a:gd name="connsiteY4" fmla="*/ 698500 h 784225"/>
                  <a:gd name="connsiteX5" fmla="*/ 1647825 w 2200275"/>
                  <a:gd name="connsiteY5" fmla="*/ 784225 h 784225"/>
                  <a:gd name="connsiteX6" fmla="*/ 1717675 w 2200275"/>
                  <a:gd name="connsiteY6" fmla="*/ 682625 h 784225"/>
                  <a:gd name="connsiteX7" fmla="*/ 0 w 2200275"/>
                  <a:gd name="connsiteY7" fmla="*/ 212725 h 7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0275" h="784225">
                    <a:moveTo>
                      <a:pt x="0" y="212725"/>
                    </a:moveTo>
                    <a:lnTo>
                      <a:pt x="187325" y="0"/>
                    </a:lnTo>
                    <a:lnTo>
                      <a:pt x="1905000" y="479425"/>
                    </a:lnTo>
                    <a:lnTo>
                      <a:pt x="1987550" y="374650"/>
                    </a:lnTo>
                    <a:lnTo>
                      <a:pt x="2200275" y="698500"/>
                    </a:lnTo>
                    <a:lnTo>
                      <a:pt x="1647825" y="784225"/>
                    </a:lnTo>
                    <a:lnTo>
                      <a:pt x="1717675" y="682625"/>
                    </a:lnTo>
                    <a:lnTo>
                      <a:pt x="0" y="21272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3028950" y="4260850"/>
                <a:ext cx="571500" cy="263525"/>
              </a:xfrm>
              <a:custGeom>
                <a:avLst/>
                <a:gdLst>
                  <a:gd name="connsiteX0" fmla="*/ 12700 w 571500"/>
                  <a:gd name="connsiteY0" fmla="*/ 88900 h 263525"/>
                  <a:gd name="connsiteX1" fmla="*/ 0 w 571500"/>
                  <a:gd name="connsiteY1" fmla="*/ 263525 h 263525"/>
                  <a:gd name="connsiteX2" fmla="*/ 561975 w 571500"/>
                  <a:gd name="connsiteY2" fmla="*/ 155575 h 263525"/>
                  <a:gd name="connsiteX3" fmla="*/ 571500 w 571500"/>
                  <a:gd name="connsiteY3" fmla="*/ 0 h 263525"/>
                  <a:gd name="connsiteX4" fmla="*/ 12700 w 571500"/>
                  <a:gd name="connsiteY4" fmla="*/ 88900 h 26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0" h="263525">
                    <a:moveTo>
                      <a:pt x="12700" y="88900"/>
                    </a:moveTo>
                    <a:lnTo>
                      <a:pt x="0" y="263525"/>
                    </a:lnTo>
                    <a:lnTo>
                      <a:pt x="561975" y="155575"/>
                    </a:lnTo>
                    <a:lnTo>
                      <a:pt x="571500" y="0"/>
                    </a:lnTo>
                    <a:lnTo>
                      <a:pt x="12700" y="889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4950091" y="1329613"/>
              <a:ext cx="1092336" cy="1450181"/>
              <a:chOff x="7259427" y="2016506"/>
              <a:chExt cx="1456258" cy="1933575"/>
            </a:xfrm>
          </p:grpSpPr>
          <p:sp>
            <p:nvSpPr>
              <p:cNvPr id="66" name="泪滴形 65"/>
              <p:cNvSpPr/>
              <p:nvPr/>
            </p:nvSpPr>
            <p:spPr bwMode="auto">
              <a:xfrm rot="8153283">
                <a:off x="7318765" y="2065718"/>
                <a:ext cx="1309688" cy="1309688"/>
              </a:xfrm>
              <a:prstGeom prst="teardrop">
                <a:avLst>
                  <a:gd name="adj" fmla="val 118585"/>
                </a:avLst>
              </a:prstGeom>
              <a:solidFill>
                <a:srgbClr val="FFC000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/>
              </a:p>
            </p:txBody>
          </p:sp>
          <p:sp>
            <p:nvSpPr>
              <p:cNvPr id="67" name="泪滴形 66"/>
              <p:cNvSpPr/>
              <p:nvPr/>
            </p:nvSpPr>
            <p:spPr bwMode="auto">
              <a:xfrm rot="8153283">
                <a:off x="7275903" y="2016506"/>
                <a:ext cx="1408112" cy="1408112"/>
              </a:xfrm>
              <a:prstGeom prst="teardrop">
                <a:avLst>
                  <a:gd name="adj" fmla="val 118585"/>
                </a:avLst>
              </a:prstGeom>
              <a:noFill/>
              <a:ln>
                <a:solidFill>
                  <a:srgbClr val="00A1D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/>
              </a:p>
            </p:txBody>
          </p:sp>
          <p:sp>
            <p:nvSpPr>
              <p:cNvPr id="68" name="椭圆 67"/>
              <p:cNvSpPr/>
              <p:nvPr/>
            </p:nvSpPr>
            <p:spPr bwMode="auto">
              <a:xfrm>
                <a:off x="7898203" y="3829431"/>
                <a:ext cx="120650" cy="12065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/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7259427" y="2442114"/>
                <a:ext cx="1456258" cy="588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4" name="矩形 73"/>
          <p:cNvSpPr/>
          <p:nvPr/>
        </p:nvSpPr>
        <p:spPr>
          <a:xfrm>
            <a:off x="7181620" y="1316645"/>
            <a:ext cx="1403074" cy="5124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通过</a:t>
            </a:r>
            <a:r>
              <a:rPr lang="zh-CN" altLang="en-US" sz="12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制度</a:t>
            </a:r>
            <a:r>
              <a:rPr lang="zh-CN" altLang="en-US" sz="1200" b="1" dirty="0" smtClean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建设</a:t>
            </a:r>
            <a:endParaRPr lang="en-US" altLang="zh-CN" sz="1200" b="1" dirty="0" smtClean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带动</a:t>
            </a:r>
            <a:r>
              <a:rPr lang="zh-CN" altLang="en-US" sz="12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创新实践教学</a:t>
            </a:r>
            <a:endParaRPr lang="zh-CN" altLang="en-US" sz="1200" b="1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9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1" grpId="0"/>
      <p:bldP spid="62" grpId="0"/>
      <p:bldP spid="63" grpId="0"/>
      <p:bldP spid="7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3376009" y="2630497"/>
            <a:ext cx="309880" cy="35242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123444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7220" algn="l" defTabSz="123444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4440" algn="l" defTabSz="123444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51660" algn="l" defTabSz="123444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68880" algn="l" defTabSz="123444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6100" algn="l" defTabSz="123444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03320" algn="l" defTabSz="123444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540" algn="l" defTabSz="123444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37760" algn="l" defTabSz="123444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1974119" y="1428750"/>
            <a:ext cx="5166360" cy="173037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48597F"/>
                </a:solidFill>
                <a:latin typeface="+mn-ea"/>
              </a:rPr>
              <a:t>感谢各位专家的聆听，</a:t>
            </a:r>
            <a:endParaRPr lang="en-US" altLang="zh-CN" sz="3600" b="1" dirty="0" smtClean="0">
              <a:solidFill>
                <a:srgbClr val="48597F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48597F"/>
                </a:solidFill>
                <a:latin typeface="+mn-ea"/>
              </a:rPr>
              <a:t>敬请</a:t>
            </a:r>
            <a:r>
              <a:rPr lang="zh-CN" altLang="en-US" sz="3600" b="1" dirty="0">
                <a:solidFill>
                  <a:srgbClr val="48597F"/>
                </a:solidFill>
                <a:latin typeface="+mn-ea"/>
              </a:rPr>
              <a:t>各位</a:t>
            </a:r>
            <a:r>
              <a:rPr lang="zh-CN" altLang="en-US" sz="3600" b="1" dirty="0" smtClean="0">
                <a:solidFill>
                  <a:srgbClr val="48597F"/>
                </a:solidFill>
                <a:latin typeface="+mn-ea"/>
              </a:rPr>
              <a:t>专家批评指正！</a:t>
            </a:r>
            <a:endParaRPr lang="en-US" altLang="zh-CN" sz="3600" b="1" dirty="0">
              <a:solidFill>
                <a:srgbClr val="48597F"/>
              </a:solidFill>
              <a:latin typeface="+mn-ea"/>
            </a:endParaRPr>
          </a:p>
        </p:txBody>
      </p:sp>
      <p:pic>
        <p:nvPicPr>
          <p:cNvPr id="26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hotodune-4817954-idea-l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142894"/>
            <a:ext cx="9144000" cy="606"/>
          </a:xfrm>
          <a:prstGeom prst="rect">
            <a:avLst/>
          </a:prstGeom>
        </p:spPr>
      </p:pic>
      <p:sp>
        <p:nvSpPr>
          <p:cNvPr id="12" name="Rounded Rectangle 11"/>
          <p:cNvSpPr>
            <a:spLocks noChangeAspect="1"/>
          </p:cNvSpPr>
          <p:nvPr/>
        </p:nvSpPr>
        <p:spPr>
          <a:xfrm>
            <a:off x="3438670" y="1405526"/>
            <a:ext cx="2266660" cy="2259452"/>
          </a:xfrm>
          <a:prstGeom prst="roundRect">
            <a:avLst>
              <a:gd name="adj" fmla="val 50000"/>
            </a:avLst>
          </a:prstGeom>
          <a:solidFill>
            <a:srgbClr val="485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sp>
        <p:nvSpPr>
          <p:cNvPr id="24" name="Title 2"/>
          <p:cNvSpPr txBox="1"/>
          <p:nvPr/>
        </p:nvSpPr>
        <p:spPr>
          <a:xfrm>
            <a:off x="2324100" y="2682685"/>
            <a:ext cx="4495800" cy="422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algn="ctr"/>
            <a:r>
              <a:rPr lang="zh-CN" altLang="en-US" sz="2000" b="1" dirty="0" smtClean="0">
                <a:solidFill>
                  <a:srgbClr val="FFFFFF"/>
                </a:solidFill>
                <a:latin typeface="+mn-ea"/>
                <a:ea typeface="+mn-ea"/>
                <a:cs typeface="Glegoo"/>
              </a:rPr>
              <a:t>专业概况</a:t>
            </a:r>
            <a:endParaRPr lang="en-US" sz="2000" b="1" dirty="0">
              <a:solidFill>
                <a:srgbClr val="FFFFFF"/>
              </a:solidFill>
              <a:latin typeface="+mn-ea"/>
              <a:ea typeface="+mn-ea"/>
              <a:cs typeface="Glegoo"/>
            </a:endParaRPr>
          </a:p>
        </p:txBody>
      </p:sp>
      <p:sp>
        <p:nvSpPr>
          <p:cNvPr id="16" name="Title 2"/>
          <p:cNvSpPr txBox="1"/>
          <p:nvPr/>
        </p:nvSpPr>
        <p:spPr>
          <a:xfrm>
            <a:off x="2400300" y="1962150"/>
            <a:ext cx="4343400" cy="6510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algn="ctr"/>
            <a:r>
              <a:rPr lang="zh-CN" altLang="en-US" sz="3200" b="1" dirty="0" smtClean="0">
                <a:latin typeface="+mn-ea"/>
                <a:ea typeface="+mn-ea"/>
                <a:cs typeface="Glegoo"/>
              </a:rPr>
              <a:t>第一部分</a:t>
            </a:r>
            <a:endParaRPr lang="en-US" sz="3200" b="1" dirty="0">
              <a:latin typeface="+mn-ea"/>
              <a:ea typeface="+mn-ea"/>
              <a:cs typeface="Glegoo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3713180" y="2630299"/>
            <a:ext cx="1697019" cy="0"/>
          </a:xfrm>
          <a:prstGeom prst="line">
            <a:avLst/>
          </a:prstGeom>
          <a:ln w="190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0" name="图片 3" descr="校名（2017.5.25确定版）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4" descr="广外校徽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450" y="2705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950" y="1958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858498" y="2783319"/>
            <a:ext cx="1008591" cy="1008460"/>
            <a:chOff x="3290368" y="3812692"/>
            <a:chExt cx="1344613" cy="1344613"/>
          </a:xfrm>
        </p:grpSpPr>
        <p:sp>
          <p:nvSpPr>
            <p:cNvPr id="3" name="椭圆 2"/>
            <p:cNvSpPr/>
            <p:nvPr/>
          </p:nvSpPr>
          <p:spPr bwMode="auto">
            <a:xfrm>
              <a:off x="3493565" y="4020656"/>
              <a:ext cx="968374" cy="96678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anchor="ctr"/>
            <a:p>
              <a:pPr algn="ctr">
                <a:defRPr/>
              </a:pPr>
              <a:r>
                <a:rPr lang="en-US" altLang="zh-CN" sz="1200" b="1" dirty="0" smtClean="0">
                  <a:latin typeface="+mn-ea"/>
                </a:rPr>
                <a:t>201</a:t>
              </a:r>
              <a:r>
                <a:rPr lang="en-US" sz="1200" b="1" dirty="0" smtClean="0">
                  <a:latin typeface="+mn-ea"/>
                </a:rPr>
                <a:t>5</a:t>
              </a:r>
              <a:endParaRPr lang="en-US" sz="1200" b="1" dirty="0">
                <a:latin typeface="+mn-ea"/>
              </a:endParaRPr>
            </a:p>
          </p:txBody>
        </p:sp>
        <p:sp>
          <p:nvSpPr>
            <p:cNvPr id="220" name="椭圆 219"/>
            <p:cNvSpPr/>
            <p:nvPr/>
          </p:nvSpPr>
          <p:spPr bwMode="auto">
            <a:xfrm>
              <a:off x="3290368" y="3812692"/>
              <a:ext cx="1344613" cy="1344613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4425224" y="2927385"/>
            <a:ext cx="1008590" cy="1008459"/>
            <a:chOff x="6838431" y="4004780"/>
            <a:chExt cx="1344612" cy="1344612"/>
          </a:xfrm>
        </p:grpSpPr>
        <p:sp>
          <p:nvSpPr>
            <p:cNvPr id="225" name="椭圆 224"/>
            <p:cNvSpPr/>
            <p:nvPr/>
          </p:nvSpPr>
          <p:spPr bwMode="auto">
            <a:xfrm>
              <a:off x="7027347" y="4203216"/>
              <a:ext cx="966789" cy="968374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anchor="ctr"/>
            <a:p>
              <a:pPr algn="ctr">
                <a:defRPr/>
              </a:pPr>
              <a:r>
                <a:rPr lang="en-US" altLang="zh-CN" sz="1200" b="1" dirty="0" smtClean="0"/>
                <a:t>2017</a:t>
              </a:r>
              <a:endParaRPr lang="zh-CN" altLang="en-US" sz="1200" b="1" dirty="0"/>
            </a:p>
          </p:txBody>
        </p:sp>
        <p:sp>
          <p:nvSpPr>
            <p:cNvPr id="232" name="椭圆 231"/>
            <p:cNvSpPr/>
            <p:nvPr/>
          </p:nvSpPr>
          <p:spPr bwMode="auto">
            <a:xfrm>
              <a:off x="6838431" y="4004780"/>
              <a:ext cx="1344612" cy="1344612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34" name="组合 233"/>
          <p:cNvGrpSpPr/>
          <p:nvPr/>
        </p:nvGrpSpPr>
        <p:grpSpPr>
          <a:xfrm>
            <a:off x="5679481" y="1420209"/>
            <a:ext cx="1007400" cy="1007269"/>
            <a:chOff x="8479907" y="1738520"/>
            <a:chExt cx="1343025" cy="1343025"/>
          </a:xfrm>
        </p:grpSpPr>
        <p:sp>
          <p:nvSpPr>
            <p:cNvPr id="238" name="椭圆 237"/>
            <p:cNvSpPr/>
            <p:nvPr/>
          </p:nvSpPr>
          <p:spPr bwMode="auto">
            <a:xfrm>
              <a:off x="8667231" y="1925844"/>
              <a:ext cx="968375" cy="9683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anchor="ctr"/>
            <a:p>
              <a:pPr algn="ctr">
                <a:defRPr/>
              </a:pPr>
              <a:r>
                <a:rPr lang="en-US" altLang="zh-CN" sz="1200" b="1" dirty="0" smtClean="0"/>
                <a:t>2018</a:t>
              </a:r>
              <a:endParaRPr lang="zh-CN" altLang="en-US" sz="1200" b="1" dirty="0"/>
            </a:p>
          </p:txBody>
        </p:sp>
        <p:sp>
          <p:nvSpPr>
            <p:cNvPr id="239" name="椭圆 238"/>
            <p:cNvSpPr/>
            <p:nvPr/>
          </p:nvSpPr>
          <p:spPr bwMode="auto">
            <a:xfrm>
              <a:off x="8479907" y="1738520"/>
              <a:ext cx="1343025" cy="1343025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703441" y="1832011"/>
            <a:ext cx="1007400" cy="1008459"/>
            <a:chOff x="1750493" y="2544279"/>
            <a:chExt cx="1343024" cy="1344611"/>
          </a:xfrm>
        </p:grpSpPr>
        <p:sp>
          <p:nvSpPr>
            <p:cNvPr id="241" name="椭圆 240"/>
            <p:cNvSpPr/>
            <p:nvPr/>
          </p:nvSpPr>
          <p:spPr bwMode="auto">
            <a:xfrm>
              <a:off x="1933057" y="2731603"/>
              <a:ext cx="977900" cy="977901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42" name="椭圆 241"/>
            <p:cNvSpPr/>
            <p:nvPr/>
          </p:nvSpPr>
          <p:spPr bwMode="auto">
            <a:xfrm>
              <a:off x="1750493" y="2544279"/>
              <a:ext cx="1343024" cy="1344611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3" name="文本框 51"/>
            <p:cNvSpPr txBox="1"/>
            <p:nvPr/>
          </p:nvSpPr>
          <p:spPr bwMode="auto">
            <a:xfrm>
              <a:off x="1959579" y="3034747"/>
              <a:ext cx="951377" cy="4089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2006</a:t>
              </a:r>
              <a:endParaRPr 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3132632" y="1368183"/>
            <a:ext cx="1224122" cy="1223963"/>
            <a:chOff x="4988993" y="1925844"/>
            <a:chExt cx="1631950" cy="1631950"/>
          </a:xfrm>
        </p:grpSpPr>
        <p:sp>
          <p:nvSpPr>
            <p:cNvPr id="245" name="椭圆 244"/>
            <p:cNvSpPr/>
            <p:nvPr/>
          </p:nvSpPr>
          <p:spPr bwMode="auto">
            <a:xfrm>
              <a:off x="5225530" y="2167732"/>
              <a:ext cx="1174750" cy="11763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lang="en-US" altLang="zh-CN" sz="1200" b="1" dirty="0" smtClean="0"/>
                <a:t>201</a:t>
              </a:r>
              <a:r>
                <a:rPr lang="en-US" sz="1200" b="1" dirty="0" smtClean="0"/>
                <a:t>6</a:t>
              </a:r>
              <a:endParaRPr lang="en-US" sz="1200" b="1" dirty="0"/>
            </a:p>
          </p:txBody>
        </p:sp>
        <p:sp>
          <p:nvSpPr>
            <p:cNvPr id="246" name="椭圆 245"/>
            <p:cNvSpPr/>
            <p:nvPr/>
          </p:nvSpPr>
          <p:spPr bwMode="auto">
            <a:xfrm>
              <a:off x="4988993" y="1925844"/>
              <a:ext cx="1631950" cy="1631950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6743110" y="2482562"/>
            <a:ext cx="1088014" cy="1087873"/>
            <a:chOff x="10010256" y="3633305"/>
            <a:chExt cx="1344612" cy="1344612"/>
          </a:xfrm>
        </p:grpSpPr>
        <p:sp>
          <p:nvSpPr>
            <p:cNvPr id="249" name="椭圆 248"/>
            <p:cNvSpPr/>
            <p:nvPr/>
          </p:nvSpPr>
          <p:spPr bwMode="auto">
            <a:xfrm>
              <a:off x="10216827" y="3822216"/>
              <a:ext cx="968374" cy="96678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58" name="椭圆 257"/>
            <p:cNvSpPr/>
            <p:nvPr/>
          </p:nvSpPr>
          <p:spPr bwMode="auto">
            <a:xfrm>
              <a:off x="10010256" y="3633305"/>
              <a:ext cx="1344612" cy="1344612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4" name="文本框 51"/>
            <p:cNvSpPr txBox="1"/>
            <p:nvPr/>
          </p:nvSpPr>
          <p:spPr bwMode="auto">
            <a:xfrm>
              <a:off x="10216164" y="4086669"/>
              <a:ext cx="951379" cy="3790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endParaRPr 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6" name="文本框 64"/>
          <p:cNvSpPr txBox="1"/>
          <p:nvPr/>
        </p:nvSpPr>
        <p:spPr>
          <a:xfrm>
            <a:off x="1474344" y="3935844"/>
            <a:ext cx="1798091" cy="3227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申报专业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7" name="直接箭头连接符 266"/>
          <p:cNvCxnSpPr/>
          <p:nvPr/>
        </p:nvCxnSpPr>
        <p:spPr>
          <a:xfrm>
            <a:off x="1658206" y="2657250"/>
            <a:ext cx="282909" cy="2828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0" name="直接箭头连接符 279"/>
          <p:cNvCxnSpPr/>
          <p:nvPr/>
        </p:nvCxnSpPr>
        <p:spPr>
          <a:xfrm flipV="1">
            <a:off x="2829466" y="2449244"/>
            <a:ext cx="442969" cy="51337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1" name="直接箭头连接符 280"/>
          <p:cNvCxnSpPr/>
          <p:nvPr/>
        </p:nvCxnSpPr>
        <p:spPr>
          <a:xfrm>
            <a:off x="4215851" y="2524100"/>
            <a:ext cx="418744" cy="4186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3" name="直接箭头连接符 282"/>
          <p:cNvCxnSpPr/>
          <p:nvPr/>
        </p:nvCxnSpPr>
        <p:spPr>
          <a:xfrm flipV="1">
            <a:off x="5267795" y="2353751"/>
            <a:ext cx="483363" cy="5601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4" name="直接箭头连接符 283"/>
          <p:cNvCxnSpPr/>
          <p:nvPr/>
        </p:nvCxnSpPr>
        <p:spPr>
          <a:xfrm>
            <a:off x="6608879" y="2353750"/>
            <a:ext cx="268461" cy="2684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5" name="文本框 64"/>
          <p:cNvSpPr txBox="1"/>
          <p:nvPr/>
        </p:nvSpPr>
        <p:spPr>
          <a:xfrm>
            <a:off x="2867088" y="974344"/>
            <a:ext cx="1833333" cy="3227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zh-CN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招生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" name="文本框 64"/>
          <p:cNvSpPr txBox="1"/>
          <p:nvPr/>
        </p:nvSpPr>
        <p:spPr>
          <a:xfrm>
            <a:off x="3991732" y="4039511"/>
            <a:ext cx="2063622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软件工程专业应用型人才培养模式创新实验区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7" name="文本框 64"/>
          <p:cNvSpPr txBox="1"/>
          <p:nvPr/>
        </p:nvSpPr>
        <p:spPr>
          <a:xfrm>
            <a:off x="5379362" y="965100"/>
            <a:ext cx="160763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实行大类招生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8" name="文本框 64"/>
          <p:cNvSpPr txBox="1"/>
          <p:nvPr/>
        </p:nvSpPr>
        <p:spPr>
          <a:xfrm>
            <a:off x="6270236" y="3629368"/>
            <a:ext cx="2063622" cy="3454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“软件工程”特色专业</a:t>
            </a:r>
            <a:endParaRPr lang="zh-CN" altLang="en-US" sz="15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" grpId="0"/>
      <p:bldP spid="285" grpId="0"/>
      <p:bldP spid="286" grpId="0"/>
      <p:bldP spid="287" grpId="0"/>
      <p:bldP spid="2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hotodune-4817954-idea-l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142894"/>
            <a:ext cx="9144000" cy="606"/>
          </a:xfrm>
          <a:prstGeom prst="rect">
            <a:avLst/>
          </a:prstGeom>
        </p:spPr>
      </p:pic>
      <p:sp>
        <p:nvSpPr>
          <p:cNvPr id="12" name="Rounded Rectangle 11"/>
          <p:cNvSpPr>
            <a:spLocks noChangeAspect="1"/>
          </p:cNvSpPr>
          <p:nvPr/>
        </p:nvSpPr>
        <p:spPr>
          <a:xfrm>
            <a:off x="3438670" y="1405526"/>
            <a:ext cx="2266660" cy="2259452"/>
          </a:xfrm>
          <a:prstGeom prst="roundRect">
            <a:avLst>
              <a:gd name="adj" fmla="val 50000"/>
            </a:avLst>
          </a:prstGeom>
          <a:solidFill>
            <a:srgbClr val="485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sp>
        <p:nvSpPr>
          <p:cNvPr id="24" name="Title 2"/>
          <p:cNvSpPr txBox="1"/>
          <p:nvPr/>
        </p:nvSpPr>
        <p:spPr>
          <a:xfrm>
            <a:off x="2324100" y="2682685"/>
            <a:ext cx="4495800" cy="4224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algn="ctr"/>
            <a:r>
              <a:rPr lang="zh-CN" altLang="en-US" sz="1800" b="1" dirty="0" smtClean="0">
                <a:solidFill>
                  <a:srgbClr val="FFFFFF"/>
                </a:solidFill>
                <a:latin typeface="+mn-ea"/>
                <a:ea typeface="+mn-ea"/>
                <a:cs typeface="Glegoo"/>
              </a:rPr>
              <a:t>专业建设成效</a:t>
            </a:r>
            <a:endParaRPr lang="en-US" sz="1800" b="1" dirty="0">
              <a:solidFill>
                <a:srgbClr val="FFFFFF"/>
              </a:solidFill>
              <a:latin typeface="+mn-ea"/>
              <a:ea typeface="+mn-ea"/>
              <a:cs typeface="Glegoo"/>
            </a:endParaRPr>
          </a:p>
        </p:txBody>
      </p:sp>
      <p:sp>
        <p:nvSpPr>
          <p:cNvPr id="16" name="Title 2"/>
          <p:cNvSpPr txBox="1"/>
          <p:nvPr/>
        </p:nvSpPr>
        <p:spPr>
          <a:xfrm>
            <a:off x="3581400" y="1962150"/>
            <a:ext cx="1905000" cy="6510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algn="ctr"/>
            <a:r>
              <a:rPr lang="zh-CN" altLang="en-US" sz="3200" b="1" dirty="0" smtClean="0">
                <a:latin typeface="+mn-ea"/>
                <a:ea typeface="+mn-ea"/>
                <a:cs typeface="Glegoo"/>
              </a:rPr>
              <a:t>第二部分</a:t>
            </a:r>
            <a:endParaRPr lang="en-US" sz="3200" b="1" dirty="0">
              <a:latin typeface="+mn-ea"/>
              <a:ea typeface="+mn-ea"/>
              <a:cs typeface="Glegoo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3713180" y="2630299"/>
            <a:ext cx="1697019" cy="0"/>
          </a:xfrm>
          <a:prstGeom prst="line">
            <a:avLst/>
          </a:prstGeom>
          <a:ln w="190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0" name="图片 3" descr="校名（2017.5.25确定版）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4" descr="广外校徽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28600" y="971550"/>
            <a:ext cx="3957955" cy="457200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b="1" dirty="0" smtClean="0">
                <a:solidFill>
                  <a:srgbClr val="FF0000"/>
                </a:solidFill>
                <a:latin typeface="+mn-ea"/>
                <a:ea typeface="+mn-ea"/>
                <a:sym typeface="Wingdings 2" panose="05020102010507070707"/>
              </a:rPr>
              <a:t>1. 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师资队伍建设取得长足发展</a:t>
            </a:r>
            <a:endParaRPr lang="zh-CN" altLang="en-US" sz="2000" b="1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3" name="Straight Connector 31"/>
          <p:cNvCxnSpPr/>
          <p:nvPr/>
        </p:nvCxnSpPr>
        <p:spPr>
          <a:xfrm>
            <a:off x="4535012" y="1809759"/>
            <a:ext cx="4227988" cy="12671"/>
          </a:xfrm>
          <a:prstGeom prst="line">
            <a:avLst/>
          </a:prstGeom>
          <a:ln w="38100">
            <a:solidFill>
              <a:srgbClr val="58577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33"/>
          <p:cNvCxnSpPr/>
          <p:nvPr/>
        </p:nvCxnSpPr>
        <p:spPr>
          <a:xfrm>
            <a:off x="395399" y="4519477"/>
            <a:ext cx="3816000" cy="6336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7"/>
          <p:cNvCxnSpPr>
            <a:endCxn id="25" idx="0"/>
          </p:cNvCxnSpPr>
          <p:nvPr/>
        </p:nvCxnSpPr>
        <p:spPr>
          <a:xfrm flipH="1">
            <a:off x="4293870" y="1972310"/>
            <a:ext cx="635" cy="2338070"/>
          </a:xfrm>
          <a:prstGeom prst="line">
            <a:avLst/>
          </a:prstGeom>
          <a:ln w="57150">
            <a:solidFill>
              <a:srgbClr val="585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22"/>
          <p:cNvGrpSpPr/>
          <p:nvPr/>
        </p:nvGrpSpPr>
        <p:grpSpPr>
          <a:xfrm>
            <a:off x="4219811" y="1249292"/>
            <a:ext cx="160726" cy="497501"/>
            <a:chOff x="4495800" y="1504950"/>
            <a:chExt cx="152400" cy="471730"/>
          </a:xfrm>
          <a:solidFill>
            <a:srgbClr val="585770"/>
          </a:solidFill>
        </p:grpSpPr>
        <p:sp>
          <p:nvSpPr>
            <p:cNvPr id="18" name="Oval 14"/>
            <p:cNvSpPr/>
            <p:nvPr/>
          </p:nvSpPr>
          <p:spPr>
            <a:xfrm>
              <a:off x="4495800" y="1504950"/>
              <a:ext cx="152400" cy="152400"/>
            </a:xfrm>
            <a:prstGeom prst="ellipse">
              <a:avLst/>
            </a:prstGeom>
            <a:grpFill/>
            <a:ln>
              <a:solidFill>
                <a:srgbClr val="58577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cxnSp>
          <p:nvCxnSpPr>
            <p:cNvPr id="19" name="Straight Connector 11"/>
            <p:cNvCxnSpPr/>
            <p:nvPr/>
          </p:nvCxnSpPr>
          <p:spPr>
            <a:xfrm rot="5400000">
              <a:off x="4410087" y="1814431"/>
              <a:ext cx="323825" cy="673"/>
            </a:xfrm>
            <a:prstGeom prst="line">
              <a:avLst/>
            </a:prstGeom>
            <a:grpFill/>
            <a:ln w="57150">
              <a:solidFill>
                <a:srgbClr val="5857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0"/>
          <p:cNvGrpSpPr/>
          <p:nvPr/>
        </p:nvGrpSpPr>
        <p:grpSpPr>
          <a:xfrm>
            <a:off x="4052893" y="4242351"/>
            <a:ext cx="482177" cy="482177"/>
            <a:chOff x="4302478" y="3404306"/>
            <a:chExt cx="539044" cy="539044"/>
          </a:xfrm>
        </p:grpSpPr>
        <p:sp>
          <p:nvSpPr>
            <p:cNvPr id="24" name="Oval 9"/>
            <p:cNvSpPr/>
            <p:nvPr/>
          </p:nvSpPr>
          <p:spPr>
            <a:xfrm>
              <a:off x="4302478" y="3404306"/>
              <a:ext cx="539044" cy="5390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5" name="Oval 16"/>
            <p:cNvSpPr/>
            <p:nvPr/>
          </p:nvSpPr>
          <p:spPr>
            <a:xfrm>
              <a:off x="4378678" y="3480506"/>
              <a:ext cx="386644" cy="386644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71805" y="2032000"/>
            <a:ext cx="348297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b="1" dirty="0">
                <a:solidFill>
                  <a:srgbClr val="C00000"/>
                </a:solidFill>
              </a:rPr>
              <a:t>       </a:t>
            </a:r>
            <a:r>
              <a:rPr lang="zh-CN" altLang="en-US" sz="1200" b="1" dirty="0">
                <a:solidFill>
                  <a:srgbClr val="C00000"/>
                </a:solidFill>
              </a:rPr>
              <a:t>本专业从2016年只有5人的教师队伍发展到现在有专业教师14人。最近三年引进了专业带头人李俊山教授，李建军、王军华两位博士，引进了在项目开发、工程领域技术较强的周安宁副教授、王瑜坤高级工程师，培养了朱子江1名教授，甘艳芬、常静、赖益强、李建军、刘东五名副教授。</a:t>
            </a:r>
            <a:endParaRPr lang="zh-CN" altLang="en-US" sz="1200" b="1" dirty="0">
              <a:solidFill>
                <a:srgbClr val="C00000"/>
              </a:solidFill>
            </a:endParaRPr>
          </a:p>
        </p:txBody>
      </p:sp>
      <p:grpSp>
        <p:nvGrpSpPr>
          <p:cNvPr id="20" name="Group 21"/>
          <p:cNvGrpSpPr/>
          <p:nvPr/>
        </p:nvGrpSpPr>
        <p:grpSpPr>
          <a:xfrm rot="0">
            <a:off x="4053205" y="1574800"/>
            <a:ext cx="481965" cy="481965"/>
            <a:chOff x="4343400" y="1854885"/>
            <a:chExt cx="457200" cy="457200"/>
          </a:xfrm>
        </p:grpSpPr>
        <p:sp>
          <p:nvSpPr>
            <p:cNvPr id="21" name="Oval 5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8577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2" name="Oval 15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rgbClr val="92D05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lang="en-US" sz="800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pic>
        <p:nvPicPr>
          <p:cNvPr id="1030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180" y="1988185"/>
            <a:ext cx="4067810" cy="24453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819150"/>
            <a:ext cx="2286000" cy="4572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000" b="1" dirty="0" smtClean="0">
                <a:solidFill>
                  <a:srgbClr val="FF0000"/>
                </a:solidFill>
                <a:latin typeface="+mn-ea"/>
                <a:ea typeface="+mn-ea"/>
                <a:sym typeface="Wingdings 2" panose="05020102010507070707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sym typeface="Wingdings 2" panose="05020102010507070707"/>
              </a:rPr>
              <a:t>.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科研取得丰硕成果</a:t>
            </a:r>
            <a:endParaRPr lang="zh-CN" altLang="en-US" sz="2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2102485" y="1581150"/>
            <a:ext cx="2328545" cy="2520000"/>
            <a:chOff x="1445879" y="1581150"/>
            <a:chExt cx="2044800" cy="2586038"/>
          </a:xfrm>
        </p:grpSpPr>
        <p:sp>
          <p:nvSpPr>
            <p:cNvPr id="38" name="任意多边形 37"/>
            <p:cNvSpPr>
              <a:spLocks noChangeArrowheads="1"/>
            </p:cNvSpPr>
            <p:nvPr/>
          </p:nvSpPr>
          <p:spPr bwMode="auto">
            <a:xfrm>
              <a:off x="1445879" y="1581150"/>
              <a:ext cx="2044800" cy="2586038"/>
            </a:xfrm>
            <a:custGeom>
              <a:avLst/>
              <a:gdLst>
                <a:gd name="T0" fmla="*/ 565697 w 2361393"/>
                <a:gd name="T1" fmla="*/ 0 h 2376962"/>
                <a:gd name="T2" fmla="*/ 2361393 w 2361393"/>
                <a:gd name="T3" fmla="*/ 0 h 2376962"/>
                <a:gd name="T4" fmla="*/ 2361393 w 2361393"/>
                <a:gd name="T5" fmla="*/ 2376962 h 2376962"/>
                <a:gd name="T6" fmla="*/ 0 w 2361393"/>
                <a:gd name="T7" fmla="*/ 2376962 h 2376962"/>
                <a:gd name="T8" fmla="*/ 0 w 2361393"/>
                <a:gd name="T9" fmla="*/ 560506 h 2376962"/>
                <a:gd name="T10" fmla="*/ 0 w 2361393"/>
                <a:gd name="T11" fmla="*/ 0 h 2376962"/>
                <a:gd name="T12" fmla="*/ 503419 w 2361393"/>
                <a:gd name="T13" fmla="*/ 0 h 2376962"/>
                <a:gd name="T14" fmla="*/ 0 w 2361393"/>
                <a:gd name="T15" fmla="*/ 498227 h 2376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1393" h="2376962">
                  <a:moveTo>
                    <a:pt x="565697" y="0"/>
                  </a:moveTo>
                  <a:lnTo>
                    <a:pt x="2361393" y="0"/>
                  </a:lnTo>
                  <a:lnTo>
                    <a:pt x="2361393" y="2376962"/>
                  </a:lnTo>
                  <a:lnTo>
                    <a:pt x="0" y="2376962"/>
                  </a:lnTo>
                  <a:lnTo>
                    <a:pt x="0" y="560506"/>
                  </a:lnTo>
                  <a:close/>
                  <a:moveTo>
                    <a:pt x="0" y="0"/>
                  </a:moveTo>
                  <a:lnTo>
                    <a:pt x="503419" y="0"/>
                  </a:lnTo>
                  <a:lnTo>
                    <a:pt x="0" y="49822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5023" tIns="32511" rIns="65023" bIns="32511"/>
            <a:p>
              <a:endParaRPr lang="zh-CN" altLang="en-US" sz="1400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9"/>
            <p:cNvSpPr>
              <a:spLocks noEditPoints="1" noChangeArrowheads="1"/>
            </p:cNvSpPr>
            <p:nvPr/>
          </p:nvSpPr>
          <p:spPr bwMode="auto">
            <a:xfrm>
              <a:off x="1492311" y="1640682"/>
              <a:ext cx="226207" cy="166687"/>
            </a:xfrm>
            <a:custGeom>
              <a:avLst/>
              <a:gdLst>
                <a:gd name="T0" fmla="*/ 96 w 134"/>
                <a:gd name="T1" fmla="*/ 25 h 103"/>
                <a:gd name="T2" fmla="*/ 6 w 134"/>
                <a:gd name="T3" fmla="*/ 32 h 103"/>
                <a:gd name="T4" fmla="*/ 113 w 134"/>
                <a:gd name="T5" fmla="*/ 97 h 103"/>
                <a:gd name="T6" fmla="*/ 117 w 134"/>
                <a:gd name="T7" fmla="*/ 60 h 103"/>
                <a:gd name="T8" fmla="*/ 119 w 134"/>
                <a:gd name="T9" fmla="*/ 55 h 103"/>
                <a:gd name="T10" fmla="*/ 119 w 134"/>
                <a:gd name="T11" fmla="*/ 55 h 103"/>
                <a:gd name="T12" fmla="*/ 119 w 134"/>
                <a:gd name="T13" fmla="*/ 103 h 103"/>
                <a:gd name="T14" fmla="*/ 3 w 134"/>
                <a:gd name="T15" fmla="*/ 103 h 103"/>
                <a:gd name="T16" fmla="*/ 0 w 134"/>
                <a:gd name="T17" fmla="*/ 100 h 103"/>
                <a:gd name="T18" fmla="*/ 0 w 134"/>
                <a:gd name="T19" fmla="*/ 25 h 103"/>
                <a:gd name="T20" fmla="*/ 17 w 134"/>
                <a:gd name="T21" fmla="*/ 66 h 103"/>
                <a:gd name="T22" fmla="*/ 51 w 134"/>
                <a:gd name="T23" fmla="*/ 71 h 103"/>
                <a:gd name="T24" fmla="*/ 17 w 134"/>
                <a:gd name="T25" fmla="*/ 66 h 103"/>
                <a:gd name="T26" fmla="*/ 17 w 134"/>
                <a:gd name="T27" fmla="*/ 57 h 103"/>
                <a:gd name="T28" fmla="*/ 75 w 134"/>
                <a:gd name="T29" fmla="*/ 52 h 103"/>
                <a:gd name="T30" fmla="*/ 17 w 134"/>
                <a:gd name="T31" fmla="*/ 38 h 103"/>
                <a:gd name="T32" fmla="*/ 75 w 134"/>
                <a:gd name="T33" fmla="*/ 43 h 103"/>
                <a:gd name="T34" fmla="*/ 17 w 134"/>
                <a:gd name="T35" fmla="*/ 38 h 103"/>
                <a:gd name="T36" fmla="*/ 124 w 134"/>
                <a:gd name="T37" fmla="*/ 16 h 103"/>
                <a:gd name="T38" fmla="*/ 117 w 134"/>
                <a:gd name="T39" fmla="*/ 43 h 103"/>
                <a:gd name="T40" fmla="*/ 122 w 134"/>
                <a:gd name="T41" fmla="*/ 42 h 103"/>
                <a:gd name="T42" fmla="*/ 133 w 134"/>
                <a:gd name="T43" fmla="*/ 17 h 103"/>
                <a:gd name="T44" fmla="*/ 132 w 134"/>
                <a:gd name="T45" fmla="*/ 14 h 103"/>
                <a:gd name="T46" fmla="*/ 107 w 134"/>
                <a:gd name="T47" fmla="*/ 16 h 103"/>
                <a:gd name="T48" fmla="*/ 113 w 134"/>
                <a:gd name="T49" fmla="*/ 50 h 103"/>
                <a:gd name="T50" fmla="*/ 90 w 134"/>
                <a:gd name="T51" fmla="*/ 69 h 103"/>
                <a:gd name="T52" fmla="*/ 88 w 134"/>
                <a:gd name="T53" fmla="*/ 85 h 103"/>
                <a:gd name="T54" fmla="*/ 92 w 134"/>
                <a:gd name="T55" fmla="*/ 79 h 103"/>
                <a:gd name="T56" fmla="*/ 95 w 134"/>
                <a:gd name="T57" fmla="*/ 74 h 103"/>
                <a:gd name="T58" fmla="*/ 94 w 134"/>
                <a:gd name="T59" fmla="*/ 79 h 103"/>
                <a:gd name="T60" fmla="*/ 93 w 134"/>
                <a:gd name="T61" fmla="*/ 87 h 103"/>
                <a:gd name="T62" fmla="*/ 102 w 134"/>
                <a:gd name="T63" fmla="*/ 73 h 103"/>
                <a:gd name="T64" fmla="*/ 112 w 134"/>
                <a:gd name="T65" fmla="*/ 52 h 103"/>
                <a:gd name="T66" fmla="*/ 90 w 134"/>
                <a:gd name="T67" fmla="*/ 67 h 103"/>
                <a:gd name="T68" fmla="*/ 112 w 134"/>
                <a:gd name="T69" fmla="*/ 52 h 103"/>
                <a:gd name="T70" fmla="*/ 42 w 134"/>
                <a:gd name="T71" fmla="*/ 91 h 103"/>
                <a:gd name="T72" fmla="*/ 51 w 134"/>
                <a:gd name="T73" fmla="*/ 84 h 103"/>
                <a:gd name="T74" fmla="*/ 52 w 134"/>
                <a:gd name="T75" fmla="*/ 90 h 103"/>
                <a:gd name="T76" fmla="*/ 64 w 134"/>
                <a:gd name="T77" fmla="*/ 88 h 103"/>
                <a:gd name="T78" fmla="*/ 69 w 134"/>
                <a:gd name="T79" fmla="*/ 89 h 103"/>
                <a:gd name="T80" fmla="*/ 70 w 134"/>
                <a:gd name="T81" fmla="*/ 89 h 103"/>
                <a:gd name="T82" fmla="*/ 70 w 134"/>
                <a:gd name="T83" fmla="*/ 94 h 103"/>
                <a:gd name="T84" fmla="*/ 80 w 134"/>
                <a:gd name="T85" fmla="*/ 95 h 103"/>
                <a:gd name="T86" fmla="*/ 74 w 134"/>
                <a:gd name="T87" fmla="*/ 91 h 103"/>
                <a:gd name="T88" fmla="*/ 74 w 134"/>
                <a:gd name="T89" fmla="*/ 90 h 103"/>
                <a:gd name="T90" fmla="*/ 72 w 134"/>
                <a:gd name="T91" fmla="*/ 84 h 103"/>
                <a:gd name="T92" fmla="*/ 67 w 134"/>
                <a:gd name="T93" fmla="*/ 85 h 103"/>
                <a:gd name="T94" fmla="*/ 55 w 134"/>
                <a:gd name="T95" fmla="*/ 86 h 103"/>
                <a:gd name="T96" fmla="*/ 39 w 134"/>
                <a:gd name="T97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4" h="103">
                  <a:moveTo>
                    <a:pt x="3" y="25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7"/>
                    <a:pt x="95" y="30"/>
                    <a:pt x="94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69"/>
                    <a:pt x="113" y="69"/>
                    <a:pt x="113" y="69"/>
                  </a:cubicBezTo>
                  <a:cubicBezTo>
                    <a:pt x="114" y="66"/>
                    <a:pt x="115" y="63"/>
                    <a:pt x="117" y="60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9" y="54"/>
                    <a:pt x="119" y="55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5"/>
                    <a:pt x="3" y="25"/>
                    <a:pt x="3" y="25"/>
                  </a:cubicBezTo>
                  <a:close/>
                  <a:moveTo>
                    <a:pt x="17" y="66"/>
                  </a:moveTo>
                  <a:cubicBezTo>
                    <a:pt x="17" y="71"/>
                    <a:pt x="17" y="71"/>
                    <a:pt x="17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17" y="66"/>
                    <a:pt x="17" y="66"/>
                    <a:pt x="17" y="66"/>
                  </a:cubicBezTo>
                  <a:close/>
                  <a:moveTo>
                    <a:pt x="17" y="52"/>
                  </a:moveTo>
                  <a:cubicBezTo>
                    <a:pt x="17" y="57"/>
                    <a:pt x="17" y="57"/>
                    <a:pt x="17" y="57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38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17" y="38"/>
                    <a:pt x="17" y="38"/>
                    <a:pt x="17" y="38"/>
                  </a:cubicBezTo>
                  <a:close/>
                  <a:moveTo>
                    <a:pt x="123" y="21"/>
                  </a:moveTo>
                  <a:cubicBezTo>
                    <a:pt x="123" y="19"/>
                    <a:pt x="124" y="18"/>
                    <a:pt x="124" y="16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5" y="23"/>
                    <a:pt x="116" y="41"/>
                    <a:pt x="117" y="43"/>
                  </a:cubicBezTo>
                  <a:cubicBezTo>
                    <a:pt x="118" y="46"/>
                    <a:pt x="121" y="46"/>
                    <a:pt x="121" y="46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1" y="43"/>
                    <a:pt x="121" y="42"/>
                  </a:cubicBezTo>
                  <a:cubicBezTo>
                    <a:pt x="120" y="41"/>
                    <a:pt x="133" y="17"/>
                    <a:pt x="133" y="17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32" y="14"/>
                    <a:pt x="132" y="14"/>
                    <a:pt x="132" y="14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0"/>
                    <a:pt x="114" y="0"/>
                    <a:pt x="107" y="16"/>
                  </a:cubicBezTo>
                  <a:cubicBezTo>
                    <a:pt x="103" y="25"/>
                    <a:pt x="99" y="35"/>
                    <a:pt x="96" y="44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7" y="41"/>
                    <a:pt x="120" y="31"/>
                    <a:pt x="123" y="21"/>
                  </a:cubicBezTo>
                  <a:close/>
                  <a:moveTo>
                    <a:pt x="90" y="69"/>
                  </a:moveTo>
                  <a:cubicBezTo>
                    <a:pt x="86" y="74"/>
                    <a:pt x="86" y="74"/>
                    <a:pt x="86" y="74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1" y="77"/>
                    <a:pt x="91" y="76"/>
                  </a:cubicBezTo>
                  <a:cubicBezTo>
                    <a:pt x="92" y="75"/>
                    <a:pt x="93" y="74"/>
                    <a:pt x="95" y="74"/>
                  </a:cubicBezTo>
                  <a:cubicBezTo>
                    <a:pt x="96" y="75"/>
                    <a:pt x="97" y="76"/>
                    <a:pt x="96" y="78"/>
                  </a:cubicBezTo>
                  <a:cubicBezTo>
                    <a:pt x="96" y="79"/>
                    <a:pt x="95" y="79"/>
                    <a:pt x="94" y="79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90" y="69"/>
                    <a:pt x="90" y="69"/>
                    <a:pt x="90" y="69"/>
                  </a:cubicBezTo>
                  <a:close/>
                  <a:moveTo>
                    <a:pt x="112" y="52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93" y="53"/>
                    <a:pt x="92" y="60"/>
                    <a:pt x="90" y="67"/>
                  </a:cubicBezTo>
                  <a:cubicBezTo>
                    <a:pt x="94" y="69"/>
                    <a:pt x="99" y="70"/>
                    <a:pt x="103" y="72"/>
                  </a:cubicBezTo>
                  <a:cubicBezTo>
                    <a:pt x="107" y="65"/>
                    <a:pt x="109" y="59"/>
                    <a:pt x="112" y="52"/>
                  </a:cubicBezTo>
                  <a:close/>
                  <a:moveTo>
                    <a:pt x="39" y="87"/>
                  </a:move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53" y="80"/>
                    <a:pt x="53" y="81"/>
                  </a:cubicBezTo>
                  <a:cubicBezTo>
                    <a:pt x="53" y="82"/>
                    <a:pt x="51" y="83"/>
                    <a:pt x="51" y="84"/>
                  </a:cubicBezTo>
                  <a:cubicBezTo>
                    <a:pt x="49" y="85"/>
                    <a:pt x="48" y="86"/>
                    <a:pt x="48" y="87"/>
                  </a:cubicBezTo>
                  <a:cubicBezTo>
                    <a:pt x="48" y="89"/>
                    <a:pt x="49" y="90"/>
                    <a:pt x="52" y="90"/>
                  </a:cubicBezTo>
                  <a:cubicBezTo>
                    <a:pt x="55" y="91"/>
                    <a:pt x="57" y="90"/>
                    <a:pt x="60" y="89"/>
                  </a:cubicBezTo>
                  <a:cubicBezTo>
                    <a:pt x="61" y="88"/>
                    <a:pt x="63" y="88"/>
                    <a:pt x="64" y="88"/>
                  </a:cubicBezTo>
                  <a:cubicBezTo>
                    <a:pt x="64" y="89"/>
                    <a:pt x="65" y="89"/>
                    <a:pt x="66" y="90"/>
                  </a:cubicBezTo>
                  <a:cubicBezTo>
                    <a:pt x="67" y="90"/>
                    <a:pt x="68" y="89"/>
                    <a:pt x="69" y="89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69" y="91"/>
                    <a:pt x="69" y="93"/>
                    <a:pt x="70" y="94"/>
                  </a:cubicBezTo>
                  <a:cubicBezTo>
                    <a:pt x="70" y="96"/>
                    <a:pt x="72" y="96"/>
                    <a:pt x="74" y="95"/>
                  </a:cubicBezTo>
                  <a:cubicBezTo>
                    <a:pt x="76" y="95"/>
                    <a:pt x="80" y="95"/>
                    <a:pt x="80" y="95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77" y="90"/>
                    <a:pt x="74" y="91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89"/>
                    <a:pt x="75" y="89"/>
                    <a:pt x="75" y="88"/>
                  </a:cubicBezTo>
                  <a:cubicBezTo>
                    <a:pt x="75" y="85"/>
                    <a:pt x="74" y="84"/>
                    <a:pt x="72" y="84"/>
                  </a:cubicBezTo>
                  <a:cubicBezTo>
                    <a:pt x="71" y="83"/>
                    <a:pt x="69" y="84"/>
                    <a:pt x="68" y="85"/>
                  </a:cubicBezTo>
                  <a:cubicBezTo>
                    <a:pt x="68" y="85"/>
                    <a:pt x="67" y="85"/>
                    <a:pt x="67" y="85"/>
                  </a:cubicBezTo>
                  <a:cubicBezTo>
                    <a:pt x="65" y="83"/>
                    <a:pt x="62" y="84"/>
                    <a:pt x="58" y="85"/>
                  </a:cubicBezTo>
                  <a:cubicBezTo>
                    <a:pt x="57" y="85"/>
                    <a:pt x="56" y="86"/>
                    <a:pt x="55" y="86"/>
                  </a:cubicBezTo>
                  <a:cubicBezTo>
                    <a:pt x="56" y="85"/>
                    <a:pt x="57" y="83"/>
                    <a:pt x="57" y="81"/>
                  </a:cubicBezTo>
                  <a:cubicBezTo>
                    <a:pt x="57" y="73"/>
                    <a:pt x="39" y="87"/>
                    <a:pt x="39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3" tIns="32511" rIns="65023" bIns="32511"/>
            <a:p>
              <a:endParaRPr lang="zh-CN" altLang="en-US" sz="1400"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284188" y="2299800"/>
            <a:ext cx="1906812" cy="1680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p>
            <a:pPr algn="just">
              <a:lnSpc>
                <a:spcPct val="150000"/>
              </a:lnSpc>
            </a:pPr>
            <a:r>
              <a:rPr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发表科研论文共46篇，其中三大检索的论文SCI检索8篇，EI检索12篇，CPCI检索12篇，北大核心论文6篇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556760" y="1586230"/>
            <a:ext cx="2329180" cy="2520000"/>
            <a:chOff x="3549600" y="1581150"/>
            <a:chExt cx="2044800" cy="2586038"/>
          </a:xfrm>
        </p:grpSpPr>
        <p:sp>
          <p:nvSpPr>
            <p:cNvPr id="25" name="任意多边形 24"/>
            <p:cNvSpPr>
              <a:spLocks noChangeArrowheads="1"/>
            </p:cNvSpPr>
            <p:nvPr/>
          </p:nvSpPr>
          <p:spPr bwMode="auto">
            <a:xfrm>
              <a:off x="3549600" y="1581150"/>
              <a:ext cx="2044800" cy="2586038"/>
            </a:xfrm>
            <a:custGeom>
              <a:avLst/>
              <a:gdLst>
                <a:gd name="T0" fmla="*/ 565697 w 2351014"/>
                <a:gd name="T1" fmla="*/ 0 h 2376962"/>
                <a:gd name="T2" fmla="*/ 2351014 w 2351014"/>
                <a:gd name="T3" fmla="*/ 0 h 2376962"/>
                <a:gd name="T4" fmla="*/ 2351014 w 2351014"/>
                <a:gd name="T5" fmla="*/ 2376962 h 2376962"/>
                <a:gd name="T6" fmla="*/ 0 w 2351014"/>
                <a:gd name="T7" fmla="*/ 2376962 h 2376962"/>
                <a:gd name="T8" fmla="*/ 0 w 2351014"/>
                <a:gd name="T9" fmla="*/ 560506 h 2376962"/>
                <a:gd name="T10" fmla="*/ 0 w 2351014"/>
                <a:gd name="T11" fmla="*/ 0 h 2376962"/>
                <a:gd name="T12" fmla="*/ 503419 w 2351014"/>
                <a:gd name="T13" fmla="*/ 0 h 2376962"/>
                <a:gd name="T14" fmla="*/ 0 w 2351014"/>
                <a:gd name="T15" fmla="*/ 498227 h 2376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1014" h="2376962">
                  <a:moveTo>
                    <a:pt x="565697" y="0"/>
                  </a:moveTo>
                  <a:lnTo>
                    <a:pt x="2351014" y="0"/>
                  </a:lnTo>
                  <a:lnTo>
                    <a:pt x="2351014" y="2376962"/>
                  </a:lnTo>
                  <a:lnTo>
                    <a:pt x="0" y="2376962"/>
                  </a:lnTo>
                  <a:lnTo>
                    <a:pt x="0" y="560506"/>
                  </a:lnTo>
                  <a:close/>
                  <a:moveTo>
                    <a:pt x="0" y="0"/>
                  </a:moveTo>
                  <a:lnTo>
                    <a:pt x="503419" y="0"/>
                  </a:lnTo>
                  <a:lnTo>
                    <a:pt x="0" y="49822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5023" tIns="32511" rIns="65023" bIns="32511"/>
            <a:p>
              <a:endParaRPr lang="zh-CN" altLang="en-US" sz="140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EditPoints="1" noChangeArrowheads="1"/>
            </p:cNvSpPr>
            <p:nvPr/>
          </p:nvSpPr>
          <p:spPr bwMode="auto">
            <a:xfrm>
              <a:off x="3569332" y="1610917"/>
              <a:ext cx="258352" cy="259556"/>
            </a:xfrm>
            <a:custGeom>
              <a:avLst/>
              <a:gdLst>
                <a:gd name="T0" fmla="*/ 123 w 135"/>
                <a:gd name="T1" fmla="*/ 0 h 135"/>
                <a:gd name="T2" fmla="*/ 135 w 135"/>
                <a:gd name="T3" fmla="*/ 34 h 135"/>
                <a:gd name="T4" fmla="*/ 89 w 135"/>
                <a:gd name="T5" fmla="*/ 45 h 135"/>
                <a:gd name="T6" fmla="*/ 80 w 135"/>
                <a:gd name="T7" fmla="*/ 45 h 135"/>
                <a:gd name="T8" fmla="*/ 66 w 135"/>
                <a:gd name="T9" fmla="*/ 34 h 135"/>
                <a:gd name="T10" fmla="*/ 78 w 135"/>
                <a:gd name="T11" fmla="*/ 0 h 135"/>
                <a:gd name="T12" fmla="*/ 79 w 135"/>
                <a:gd name="T13" fmla="*/ 84 h 135"/>
                <a:gd name="T14" fmla="*/ 88 w 135"/>
                <a:gd name="T15" fmla="*/ 61 h 135"/>
                <a:gd name="T16" fmla="*/ 61 w 135"/>
                <a:gd name="T17" fmla="*/ 47 h 135"/>
                <a:gd name="T18" fmla="*/ 53 w 135"/>
                <a:gd name="T19" fmla="*/ 47 h 135"/>
                <a:gd name="T20" fmla="*/ 54 w 135"/>
                <a:gd name="T21" fmla="*/ 38 h 135"/>
                <a:gd name="T22" fmla="*/ 56 w 135"/>
                <a:gd name="T23" fmla="*/ 32 h 135"/>
                <a:gd name="T24" fmla="*/ 56 w 135"/>
                <a:gd name="T25" fmla="*/ 31 h 135"/>
                <a:gd name="T26" fmla="*/ 52 w 135"/>
                <a:gd name="T27" fmla="*/ 19 h 135"/>
                <a:gd name="T28" fmla="*/ 33 w 135"/>
                <a:gd name="T29" fmla="*/ 31 h 135"/>
                <a:gd name="T30" fmla="*/ 32 w 135"/>
                <a:gd name="T31" fmla="*/ 31 h 135"/>
                <a:gd name="T32" fmla="*/ 33 w 135"/>
                <a:gd name="T33" fmla="*/ 36 h 135"/>
                <a:gd name="T34" fmla="*/ 37 w 135"/>
                <a:gd name="T35" fmla="*/ 43 h 135"/>
                <a:gd name="T36" fmla="*/ 32 w 135"/>
                <a:gd name="T37" fmla="*/ 48 h 135"/>
                <a:gd name="T38" fmla="*/ 21 w 135"/>
                <a:gd name="T39" fmla="*/ 61 h 135"/>
                <a:gd name="T40" fmla="*/ 0 w 135"/>
                <a:gd name="T41" fmla="*/ 69 h 135"/>
                <a:gd name="T42" fmla="*/ 18 w 135"/>
                <a:gd name="T43" fmla="*/ 84 h 135"/>
                <a:gd name="T44" fmla="*/ 71 w 135"/>
                <a:gd name="T45" fmla="*/ 135 h 135"/>
                <a:gd name="T46" fmla="*/ 41 w 135"/>
                <a:gd name="T47" fmla="*/ 61 h 135"/>
                <a:gd name="T48" fmla="*/ 42 w 135"/>
                <a:gd name="T49" fmla="*/ 51 h 135"/>
                <a:gd name="T50" fmla="*/ 45 w 135"/>
                <a:gd name="T51" fmla="*/ 48 h 135"/>
                <a:gd name="T52" fmla="*/ 48 w 135"/>
                <a:gd name="T53" fmla="*/ 51 h 135"/>
                <a:gd name="T54" fmla="*/ 49 w 135"/>
                <a:gd name="T55" fmla="*/ 61 h 135"/>
                <a:gd name="T56" fmla="*/ 81 w 135"/>
                <a:gd name="T57" fmla="*/ 10 h 135"/>
                <a:gd name="T58" fmla="*/ 123 w 135"/>
                <a:gd name="T59" fmla="*/ 13 h 135"/>
                <a:gd name="T60" fmla="*/ 81 w 135"/>
                <a:gd name="T61" fmla="*/ 10 h 135"/>
                <a:gd name="T62" fmla="*/ 81 w 135"/>
                <a:gd name="T63" fmla="*/ 33 h 135"/>
                <a:gd name="T64" fmla="*/ 123 w 135"/>
                <a:gd name="T65" fmla="*/ 30 h 135"/>
                <a:gd name="T66" fmla="*/ 81 w 135"/>
                <a:gd name="T67" fmla="*/ 20 h 135"/>
                <a:gd name="T68" fmla="*/ 123 w 135"/>
                <a:gd name="T69" fmla="*/ 23 h 135"/>
                <a:gd name="T70" fmla="*/ 81 w 135"/>
                <a:gd name="T71" fmla="*/ 2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5" h="135">
                  <a:moveTo>
                    <a:pt x="78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30" y="0"/>
                    <a:pt x="135" y="5"/>
                    <a:pt x="135" y="12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40"/>
                    <a:pt x="130" y="45"/>
                    <a:pt x="123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1" y="45"/>
                    <a:pt x="66" y="40"/>
                    <a:pt x="66" y="34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5"/>
                    <a:pt x="71" y="0"/>
                    <a:pt x="78" y="0"/>
                  </a:cubicBezTo>
                  <a:close/>
                  <a:moveTo>
                    <a:pt x="71" y="84"/>
                  </a:moveTo>
                  <a:cubicBezTo>
                    <a:pt x="79" y="84"/>
                    <a:pt x="79" y="84"/>
                    <a:pt x="79" y="84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7" y="56"/>
                    <a:pt x="64" y="50"/>
                    <a:pt x="61" y="47"/>
                  </a:cubicBezTo>
                  <a:cubicBezTo>
                    <a:pt x="60" y="47"/>
                    <a:pt x="58" y="47"/>
                    <a:pt x="57" y="47"/>
                  </a:cubicBezTo>
                  <a:cubicBezTo>
                    <a:pt x="55" y="48"/>
                    <a:pt x="54" y="47"/>
                    <a:pt x="53" y="47"/>
                  </a:cubicBezTo>
                  <a:cubicBezTo>
                    <a:pt x="52" y="46"/>
                    <a:pt x="52" y="44"/>
                    <a:pt x="51" y="42"/>
                  </a:cubicBezTo>
                  <a:cubicBezTo>
                    <a:pt x="53" y="41"/>
                    <a:pt x="54" y="39"/>
                    <a:pt x="54" y="38"/>
                  </a:cubicBezTo>
                  <a:cubicBezTo>
                    <a:pt x="55" y="37"/>
                    <a:pt x="55" y="37"/>
                    <a:pt x="56" y="36"/>
                  </a:cubicBezTo>
                  <a:cubicBezTo>
                    <a:pt x="56" y="35"/>
                    <a:pt x="56" y="33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5" y="31"/>
                  </a:cubicBezTo>
                  <a:cubicBezTo>
                    <a:pt x="56" y="25"/>
                    <a:pt x="55" y="21"/>
                    <a:pt x="52" y="19"/>
                  </a:cubicBezTo>
                  <a:cubicBezTo>
                    <a:pt x="48" y="16"/>
                    <a:pt x="40" y="16"/>
                    <a:pt x="35" y="19"/>
                  </a:cubicBezTo>
                  <a:cubicBezTo>
                    <a:pt x="33" y="22"/>
                    <a:pt x="32" y="25"/>
                    <a:pt x="33" y="31"/>
                  </a:cubicBezTo>
                  <a:cubicBezTo>
                    <a:pt x="33" y="31"/>
                    <a:pt x="33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2" y="35"/>
                    <a:pt x="33" y="36"/>
                  </a:cubicBezTo>
                  <a:cubicBezTo>
                    <a:pt x="33" y="37"/>
                    <a:pt x="34" y="37"/>
                    <a:pt x="34" y="38"/>
                  </a:cubicBezTo>
                  <a:cubicBezTo>
                    <a:pt x="35" y="40"/>
                    <a:pt x="36" y="41"/>
                    <a:pt x="37" y="43"/>
                  </a:cubicBezTo>
                  <a:cubicBezTo>
                    <a:pt x="37" y="44"/>
                    <a:pt x="36" y="46"/>
                    <a:pt x="36" y="47"/>
                  </a:cubicBezTo>
                  <a:cubicBezTo>
                    <a:pt x="35" y="48"/>
                    <a:pt x="34" y="48"/>
                    <a:pt x="32" y="48"/>
                  </a:cubicBezTo>
                  <a:cubicBezTo>
                    <a:pt x="31" y="48"/>
                    <a:pt x="29" y="48"/>
                    <a:pt x="27" y="48"/>
                  </a:cubicBezTo>
                  <a:cubicBezTo>
                    <a:pt x="23" y="51"/>
                    <a:pt x="22" y="56"/>
                    <a:pt x="2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1" y="84"/>
                    <a:pt x="71" y="84"/>
                    <a:pt x="71" y="84"/>
                  </a:cubicBezTo>
                  <a:close/>
                  <a:moveTo>
                    <a:pt x="41" y="61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1" y="61"/>
                    <a:pt x="41" y="61"/>
                    <a:pt x="41" y="61"/>
                  </a:cubicBezTo>
                  <a:close/>
                  <a:moveTo>
                    <a:pt x="81" y="10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81" y="10"/>
                    <a:pt x="81" y="10"/>
                    <a:pt x="81" y="10"/>
                  </a:cubicBezTo>
                  <a:close/>
                  <a:moveTo>
                    <a:pt x="81" y="30"/>
                  </a:moveTo>
                  <a:cubicBezTo>
                    <a:pt x="81" y="33"/>
                    <a:pt x="81" y="33"/>
                    <a:pt x="81" y="33"/>
                  </a:cubicBezTo>
                  <a:cubicBezTo>
                    <a:pt x="123" y="33"/>
                    <a:pt x="123" y="33"/>
                    <a:pt x="123" y="33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81" y="30"/>
                    <a:pt x="81" y="30"/>
                    <a:pt x="81" y="30"/>
                  </a:cubicBezTo>
                  <a:close/>
                  <a:moveTo>
                    <a:pt x="81" y="20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123" y="23"/>
                    <a:pt x="123" y="23"/>
                    <a:pt x="123" y="23"/>
                  </a:cubicBezTo>
                  <a:cubicBezTo>
                    <a:pt x="123" y="20"/>
                    <a:pt x="123" y="20"/>
                    <a:pt x="123" y="20"/>
                  </a:cubicBezTo>
                  <a:lnTo>
                    <a:pt x="81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3" tIns="32511" rIns="65023" bIns="32511"/>
            <a:p>
              <a:endParaRPr lang="zh-CN" altLang="en-US" sz="1400"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898503" y="1939800"/>
            <a:ext cx="510540" cy="35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023" tIns="32511" rIns="65023" bIns="32511">
            <a:spAutoFit/>
          </a:bodyPr>
          <a:p>
            <a:pPr algn="ctr">
              <a:lnSpc>
                <a:spcPct val="125000"/>
              </a:lnSpc>
            </a:pPr>
            <a:r>
              <a:rPr lang="zh-CN" altLang="en-US" sz="15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论文</a:t>
            </a:r>
            <a:endParaRPr lang="en-US" altLang="zh-CN" sz="15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5476168" y="2034410"/>
            <a:ext cx="510540" cy="35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023" tIns="32511" rIns="65023" bIns="32511">
            <a:spAutoFit/>
          </a:bodyPr>
          <a:p>
            <a:pPr algn="ctr">
              <a:lnSpc>
                <a:spcPct val="125000"/>
              </a:lnSpc>
            </a:pPr>
            <a:r>
              <a:rPr lang="zh-CN" altLang="en-US" sz="15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项目</a:t>
            </a:r>
            <a:endParaRPr lang="en-US" altLang="zh-CN" sz="15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4729020" y="2440248"/>
            <a:ext cx="1984435" cy="71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p>
            <a:pPr algn="just">
              <a:lnSpc>
                <a:spcPct val="150000"/>
              </a:lnSpc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目前正在</a:t>
            </a:r>
            <a:r>
              <a:rPr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承担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的各级</a:t>
            </a:r>
            <a:r>
              <a:rPr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科研项目共</a:t>
            </a:r>
            <a:r>
              <a:rPr 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0">
        <p14:prism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971800" y="881654"/>
            <a:ext cx="32004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rgbClr val="002060"/>
                </a:solidFill>
                <a:latin typeface="+mn-ea"/>
                <a:cs typeface="Times New Roman" panose="02020603050405020304" pitchFamily="18" charset="0"/>
              </a:rPr>
              <a:t>本专业教师近</a:t>
            </a:r>
            <a:r>
              <a:rPr lang="en-US" altLang="zh-CN" sz="1200" b="1" dirty="0">
                <a:solidFill>
                  <a:srgbClr val="002060"/>
                </a:solidFill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en-US" sz="1200" b="1" dirty="0">
                <a:solidFill>
                  <a:srgbClr val="002060"/>
                </a:solidFill>
                <a:latin typeface="+mn-ea"/>
                <a:cs typeface="Times New Roman" panose="02020603050405020304" pitchFamily="18" charset="0"/>
              </a:rPr>
              <a:t>年发表的学术</a:t>
            </a:r>
            <a:r>
              <a:rPr lang="zh-CN" altLang="en-US" sz="1200" b="1" dirty="0" smtClean="0">
                <a:solidFill>
                  <a:srgbClr val="002060"/>
                </a:solidFill>
                <a:latin typeface="+mn-ea"/>
                <a:cs typeface="Times New Roman" panose="02020603050405020304" pitchFamily="18" charset="0"/>
              </a:rPr>
              <a:t>文章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0861" y="1150511"/>
          <a:ext cx="8836025" cy="33921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3220"/>
                <a:gridCol w="4521835"/>
                <a:gridCol w="796290"/>
                <a:gridCol w="605155"/>
                <a:gridCol w="2549525"/>
              </a:tblGrid>
              <a:tr h="3143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序号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3059" marR="43059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论 文（或专著、教材）名 称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3059" marR="43059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作 者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spc="-40" dirty="0">
                          <a:solidFill>
                            <a:schemeClr val="bg1"/>
                          </a:solidFill>
                          <a:effectLst/>
                        </a:rPr>
                        <a:t>（注次序）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3059" marR="43059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 smtClean="0">
                          <a:solidFill>
                            <a:schemeClr val="bg1"/>
                          </a:solidFill>
                          <a:effectLst/>
                        </a:rPr>
                        <a:t>发表日期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3059" marR="43059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solidFill>
                            <a:schemeClr val="bg1"/>
                          </a:solidFill>
                          <a:effectLst/>
                        </a:rPr>
                        <a:t>刊物、会议名称或出版单位</a:t>
                      </a:r>
                      <a:endParaRPr lang="zh-CN" sz="900" b="1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3059" marR="43059" marT="0" marB="0" anchor="ctr">
                    <a:solidFill>
                      <a:srgbClr val="0070C0"/>
                    </a:solidFill>
                  </a:tcPr>
                </a:tc>
              </a:tr>
              <a:tr h="4089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1</a:t>
                      </a:r>
                      <a:endParaRPr lang="zh-CN" sz="9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3059" marR="4305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Age estimation algorithm of facial images based on multi-label sorting</a:t>
                      </a:r>
                      <a:r>
                        <a:rPr lang="en-US" sz="900" b="1" kern="100" dirty="0">
                          <a:effectLst/>
                        </a:rPr>
                        <a:t>（SCI）</a:t>
                      </a:r>
                      <a:endParaRPr lang="en-US" sz="900" b="1" kern="100" dirty="0">
                        <a:effectLst/>
                      </a:endParaRPr>
                    </a:p>
                  </a:txBody>
                  <a:tcPr marL="43059" marR="430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sz="900" kern="100" dirty="0">
                          <a:effectLst/>
                        </a:rPr>
                        <a:t>朱子江(1)</a:t>
                      </a:r>
                      <a:endParaRPr sz="900" kern="100" dirty="0">
                        <a:effectLst/>
                      </a:endParaRPr>
                    </a:p>
                  </a:txBody>
                  <a:tcPr marL="43059" marR="43059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2018.11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EURASIP Journal on Image and Video Processing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4095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2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3059" marR="43059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Research on Age Estimation Algorithm Based on Structured Sparsity</a:t>
                      </a:r>
                      <a:r>
                        <a:rPr lang="en-US" sz="900" b="1" kern="100" dirty="0">
                          <a:effectLst/>
                        </a:rPr>
                        <a:t>（SCI）</a:t>
                      </a:r>
                      <a:endParaRPr lang="en-US" sz="900" b="1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朱子江(1)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2019.03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International Journal of Pattern Recognition and Artificial Intelligence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</a:tr>
              <a:tr h="307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3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3059" marR="43059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Application of AFMT Method for Composite Forgery Detection</a:t>
                      </a:r>
                      <a:r>
                        <a:rPr lang="en-US" sz="900" b="1" kern="100" dirty="0">
                          <a:effectLst/>
                        </a:rPr>
                        <a:t>(SCI)</a:t>
                      </a:r>
                      <a:endParaRPr lang="en-US" sz="900" b="1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甘艳芬（1）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2016.04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Nonlinear Dynamics（ISSN:0924090X）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</a:tr>
              <a:tr h="204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4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3059" marR="43059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A method for identifying ethylene gas leakage based on multi-feature joint detection and risk analysis</a:t>
                      </a:r>
                      <a:r>
                        <a:rPr lang="en-US" sz="900" b="1" kern="100" dirty="0">
                          <a:effectLst/>
                        </a:rPr>
                        <a:t>（EI）</a:t>
                      </a:r>
                      <a:endParaRPr lang="en-US" sz="900" b="1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李俊山（1）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2018.08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Fuzzy Systems and Knowledge Discovery (ICNC-FSKD 2018)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5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3059" marR="43059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基于自然图像块相似性和稀疏先验性的图像复原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李俊山（1）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2017.08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计算机应用(核心期刊)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</a:tr>
              <a:tr h="3067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6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3059" marR="43059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A Duplicated Forgery Detection Fusion Algorithm using SIFT and Radial-Harmonic Fourier Moments</a:t>
                      </a:r>
                      <a:r>
                        <a:rPr lang="en-US" sz="900" b="1" kern="100" dirty="0">
                          <a:effectLst/>
                        </a:rPr>
                        <a:t>（EI）</a:t>
                      </a:r>
                      <a:endParaRPr lang="en-US" sz="900" b="1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甘艳芬（1）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2018.01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International Journal of Performability Engineering（ISSN: 0973-1318）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</a:tr>
              <a:tr h="3143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7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3059" marR="43059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Research on Adaptive UKF Algorithm in Integrated Navigation System</a:t>
                      </a:r>
                      <a:r>
                        <a:rPr lang="en-US" sz="900" b="1" kern="100" dirty="0">
                          <a:effectLst/>
                        </a:rPr>
                        <a:t>（EI）</a:t>
                      </a:r>
                      <a:endParaRPr lang="en-US" sz="900" b="1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李建军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2018.07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MSAM2018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</a:tr>
              <a:tr h="3067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8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3059" marR="43059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Attention Based Siamese Networks for Few-Shot Learning</a:t>
                      </a:r>
                      <a:r>
                        <a:rPr lang="en-US" sz="900" b="1" kern="100" dirty="0">
                          <a:effectLst/>
                        </a:rPr>
                        <a:t>（EI）</a:t>
                      </a:r>
                      <a:endParaRPr lang="en-US" sz="900" b="1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王军华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2018.11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Proceedings of 2018 9th IEEE International Conference on Software Engineering and Service Sciences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</a:tr>
              <a:tr h="307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9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3059" marR="43059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Single Image Super-Resolution Based on Incoherent Dictionary Learning</a:t>
                      </a:r>
                      <a:r>
                        <a:rPr lang="zh-CN" altLang="en-US" sz="900" b="1" kern="100" dirty="0">
                          <a:effectLst/>
                        </a:rPr>
                        <a:t>（</a:t>
                      </a:r>
                      <a:r>
                        <a:rPr lang="en-US" sz="900" b="1" kern="100" dirty="0">
                          <a:effectLst/>
                        </a:rPr>
                        <a:t>EI</a:t>
                      </a:r>
                      <a:r>
                        <a:rPr lang="zh-CN" altLang="en-US" sz="900" b="1" kern="100" dirty="0">
                          <a:effectLst/>
                        </a:rPr>
                        <a:t>）</a:t>
                      </a:r>
                      <a:endParaRPr lang="zh-CN" altLang="en-US" sz="900" b="1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王军华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2018.11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Proceedings of 2018 9th IEEE International Conference on Software Engineering and Service Sciences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</a:tr>
              <a:tr h="307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10</a:t>
                      </a:r>
                      <a:endParaRPr lang="zh-CN" sz="9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3059" marR="43059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A Study on Collaborative Filtering Recommendation Algorithms</a:t>
                      </a:r>
                      <a:r>
                        <a:rPr lang="zh-CN" altLang="en-US" sz="900" b="1" kern="100" dirty="0">
                          <a:effectLst/>
                        </a:rPr>
                        <a:t>（</a:t>
                      </a:r>
                      <a:r>
                        <a:rPr lang="en-US" sz="900" b="1" kern="100" dirty="0">
                          <a:effectLst/>
                        </a:rPr>
                        <a:t>EI</a:t>
                      </a:r>
                      <a:r>
                        <a:rPr lang="zh-CN" altLang="en-US" sz="900" b="1" kern="100" dirty="0">
                          <a:effectLst/>
                        </a:rPr>
                        <a:t>）</a:t>
                      </a:r>
                      <a:endParaRPr lang="zh-CN" altLang="en-US" sz="900" b="1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刘东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2018.12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kern="100" dirty="0">
                          <a:effectLst/>
                        </a:rPr>
                        <a:t>ICCC2018</a:t>
                      </a:r>
                      <a:endParaRPr lang="en-US" sz="900" b="0" kern="100" dirty="0">
                        <a:effectLst/>
                      </a:endParaRPr>
                    </a:p>
                  </a:txBody>
                  <a:tcPr marL="68580" marR="68580" marT="0" marB="0" vert="horz" anchor="ctr"/>
                </a:tc>
              </a:tr>
            </a:tbl>
          </a:graphicData>
        </a:graphic>
      </p:graphicFrame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 isContent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48964" y="1202538"/>
          <a:ext cx="8527088" cy="33089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4906"/>
                <a:gridCol w="3345815"/>
                <a:gridCol w="2084070"/>
                <a:gridCol w="1201046"/>
                <a:gridCol w="498475"/>
                <a:gridCol w="524670"/>
                <a:gridCol w="538106"/>
              </a:tblGrid>
              <a:tr h="2571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序号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项</a:t>
                      </a:r>
                      <a:r>
                        <a:rPr lang="en-US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   </a:t>
                      </a: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目</a:t>
                      </a:r>
                      <a:r>
                        <a:rPr lang="en-US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   </a:t>
                      </a: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名</a:t>
                      </a:r>
                      <a:r>
                        <a:rPr lang="en-US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   </a:t>
                      </a: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称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项目来源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起讫时间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科研</a:t>
                      </a:r>
                      <a:r>
                        <a:rPr lang="zh-CN" sz="800" b="1" i="0" kern="100" dirty="0" smtClean="0">
                          <a:solidFill>
                            <a:schemeClr val="bg1"/>
                          </a:solidFill>
                          <a:effectLst/>
                        </a:rPr>
                        <a:t>经费</a:t>
                      </a:r>
                      <a:endParaRPr lang="en-US" altLang="zh-CN" sz="800" b="1" i="0" kern="1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i="0" kern="100" dirty="0" smtClean="0">
                          <a:solidFill>
                            <a:schemeClr val="bg1"/>
                          </a:solidFill>
                          <a:effectLst/>
                        </a:rPr>
                        <a:t>(</a:t>
                      </a: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万元</a:t>
                      </a:r>
                      <a:r>
                        <a:rPr lang="en-US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姓</a:t>
                      </a:r>
                      <a:r>
                        <a:rPr lang="en-US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zh-CN" sz="800" b="1" i="0" kern="100" dirty="0" smtClean="0">
                          <a:solidFill>
                            <a:schemeClr val="bg1"/>
                          </a:solidFill>
                          <a:effectLst/>
                        </a:rPr>
                        <a:t>名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i="0" kern="100" dirty="0">
                          <a:solidFill>
                            <a:schemeClr val="bg1"/>
                          </a:solidFill>
                          <a:effectLst/>
                        </a:rPr>
                        <a:t>承担工作</a:t>
                      </a:r>
                      <a:endParaRPr lang="zh-CN" sz="800" b="1" i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>
                    <a:solidFill>
                      <a:srgbClr val="0070C0"/>
                    </a:solidFill>
                  </a:tcPr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</a:t>
                      </a:r>
                      <a:endParaRPr lang="zh-CN" sz="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面向特色专业建设的图像复原技术研究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广东省教育厅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2017.04-2020.03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李俊山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2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基于深度学习的人脸情感分析研究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广东省教育厅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2017.03-2019.12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朱子江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3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数字视频篡改被动取证技术研究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广东省教育厅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2018.04-2020.03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甘艳芬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4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基于深度卷积网络和小样本学习的白细胞细粒度分类识别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广东省教育厅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2019.05-2021.03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李建军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5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基于攻防博弈的网络安全态势感知研究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广东省教育厅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2019.05-2021.03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刘东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6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超声速飞行器气动光学效应图像复原理论与方法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南国商学院2017年度横向科研项目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2017.03-2020.02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19.2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李俊山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>
                          <a:effectLst/>
                        </a:rPr>
                        <a:t>7</a:t>
                      </a:r>
                      <a:endParaRPr lang="zh-CN" sz="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智能视频监控系统中目标跟踪技术研究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广东外语外贸大学南国商学院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2018.03-2020.03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0.5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李建军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800" kern="100" dirty="0" smtClean="0"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lang="zh-CN" sz="8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基于深度学习的推荐系统研究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广东外语外贸大学南国商学院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2018.03-2020.03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0.3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刘东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 dirty="0" smtClean="0">
                          <a:effectLst/>
                        </a:rPr>
                        <a:t>9</a:t>
                      </a:r>
                      <a:endParaRPr lang="zh-CN" sz="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基于蜂窝移动通信的物联网技术研究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广东外语外贸大学南国商学院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2018.03-2020.03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0.5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王瑜坤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  <a:tr h="294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effectLst/>
                        </a:rPr>
                        <a:t>10</a:t>
                      </a:r>
                      <a:endParaRPr lang="zh-CN" sz="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3153" marR="531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智能血细胞形态识别平台功能设计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教育部高等教育司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2019.03-2021.03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王军华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主持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048000" y="908799"/>
            <a:ext cx="2667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ea"/>
                <a:cs typeface="Times New Roman" panose="02020603050405020304" pitchFamily="18" charset="0"/>
              </a:rPr>
              <a:t>目前承担的主要科研项目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pic>
        <p:nvPicPr>
          <p:cNvPr id="16" name="图片 3" descr="校名（2017.5.25确定版）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94310"/>
            <a:ext cx="2290763" cy="42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4" descr="广外校徽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150" y="119698"/>
            <a:ext cx="571500" cy="57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 isContent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5f4abc89-faee-4037-8f3f-8d8d09ce5f22}"/>
</p:tagLst>
</file>

<file path=ppt/tags/tag2.xml><?xml version="1.0" encoding="utf-8"?>
<p:tagLst xmlns:p="http://schemas.openxmlformats.org/presentationml/2006/main">
  <p:tag name="KSO_WM_UNIT_TABLE_BEAUTIFY" val="smartTable{d671ec25-2f5e-4f34-b26d-ee6137179753}"/>
</p:tagLst>
</file>

<file path=ppt/tags/tag3.xml><?xml version="1.0" encoding="utf-8"?>
<p:tagLst xmlns:p="http://schemas.openxmlformats.org/presentationml/2006/main">
  <p:tag name="KSO_WM_UNIT_TABLE_BEAUTIFY" val="smartTable{d671ec25-2f5e-4f34-b26d-ee6137179753}"/>
</p:tagLst>
</file>

<file path=ppt/tags/tag4.xml><?xml version="1.0" encoding="utf-8"?>
<p:tagLst xmlns:p="http://schemas.openxmlformats.org/presentationml/2006/main">
  <p:tag name="KSO_WM_UNIT_TABLE_BEAUTIFY" val="smartTable{d671ec25-2f5e-4f34-b26d-ee6137179753}"/>
</p:tagLst>
</file>

<file path=ppt/tags/tag5.xml><?xml version="1.0" encoding="utf-8"?>
<p:tagLst xmlns:p="http://schemas.openxmlformats.org/presentationml/2006/main">
  <p:tag name="KSO_WM_UNIT_TABLE_BEAUTIFY" val="smartTable{0a2d3783-9db8-445a-8513-bd01b1696f2b}"/>
</p:tagLst>
</file>

<file path=ppt/tags/tag6.xml><?xml version="1.0" encoding="utf-8"?>
<p:tagLst xmlns:p="http://schemas.openxmlformats.org/presentationml/2006/main">
  <p:tag name="KSO_WM_UNIT_TABLE_BEAUTIFY" val="smartTable{b6d73878-c4ad-49be-98e8-45b801fe2a11}"/>
</p:tagLst>
</file>

<file path=ppt/tags/tag7.xml><?xml version="1.0" encoding="utf-8"?>
<p:tagLst xmlns:p="http://schemas.openxmlformats.org/presentationml/2006/main">
  <p:tag name="KSO_WM_UNIT_TABLE_BEAUTIFY" val="smartTable{b6d73878-c4ad-49be-98e8-45b801fe2a11}"/>
</p:tagLst>
</file>

<file path=ppt/tags/tag8.xml><?xml version="1.0" encoding="utf-8"?>
<p:tagLst xmlns:p="http://schemas.openxmlformats.org/presentationml/2006/main">
  <p:tag name="KSO_WM_UNIT_TABLE_BEAUTIFY" val="smartTable{b6d73878-c4ad-49be-98e8-45b801fe2a11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5271</Words>
  <Application>WPS 演示</Application>
  <PresentationFormat>全屏显示(16:9)</PresentationFormat>
  <Paragraphs>1020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9" baseType="lpstr">
      <vt:lpstr>Arial</vt:lpstr>
      <vt:lpstr>宋体</vt:lpstr>
      <vt:lpstr>Wingdings</vt:lpstr>
      <vt:lpstr>Glegoo</vt:lpstr>
      <vt:lpstr>Lato Light</vt:lpstr>
      <vt:lpstr>Calibri</vt:lpstr>
      <vt:lpstr>Mission Gothic Regular</vt:lpstr>
      <vt:lpstr>Roboto Light</vt:lpstr>
      <vt:lpstr>Segoe Print</vt:lpstr>
      <vt:lpstr>Impact</vt:lpstr>
      <vt:lpstr>华文中宋</vt:lpstr>
      <vt:lpstr>Cambria</vt:lpstr>
      <vt:lpstr>微软雅黑</vt:lpstr>
      <vt:lpstr>Signika</vt:lpstr>
      <vt:lpstr>Open Sans Extrabold</vt:lpstr>
      <vt:lpstr>Wingdings 2</vt:lpstr>
      <vt:lpstr>Times New Roman</vt:lpstr>
      <vt:lpstr>Times New Roman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 师资队伍建设取得长足发展</vt:lpstr>
      <vt:lpstr>2. 科研取得丰硕成果</vt:lpstr>
      <vt:lpstr>PowerPoint 演示文稿</vt:lpstr>
      <vt:lpstr>PowerPoint 演示文稿</vt:lpstr>
      <vt:lpstr>3. 教研成果取得新突破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4.实践教学特色鲜明</vt:lpstr>
      <vt:lpstr>PowerPoint 演示文稿</vt:lpstr>
      <vt:lpstr>PowerPoint 演示文稿</vt:lpstr>
      <vt:lpstr>PowerPoint 演示文稿</vt:lpstr>
      <vt:lpstr>5.教学保障条件得到提高</vt:lpstr>
      <vt:lpstr>PowerPoint 演示文稿</vt:lpstr>
      <vt:lpstr>6.人才培养执行情况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高端大气企业通用PPT模板</dc:title>
  <dc:creator>Administrator</dc:creator>
  <cp:lastModifiedBy>鱼</cp:lastModifiedBy>
  <cp:revision>1101</cp:revision>
  <dcterms:created xsi:type="dcterms:W3CDTF">2013-04-14T18:18:00Z</dcterms:created>
  <dcterms:modified xsi:type="dcterms:W3CDTF">2019-10-31T06:03:35Z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